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8" r:id="rId8"/>
    <p:sldId id="269" r:id="rId9"/>
    <p:sldId id="264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81" r:id="rId18"/>
    <p:sldId id="277" r:id="rId19"/>
    <p:sldId id="279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65" d="100"/>
          <a:sy n="65" d="100"/>
        </p:scale>
        <p:origin x="-102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956FB8-976E-3D4F-B401-1F5FF1082802}" type="doc">
      <dgm:prSet loTypeId="urn:microsoft.com/office/officeart/2005/8/layout/process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A07191F-D9F8-C74A-858E-CFC624555027}">
      <dgm:prSet phldrT="[Text]"/>
      <dgm:spPr/>
      <dgm:t>
        <a:bodyPr/>
        <a:lstStyle/>
        <a:p>
          <a:r>
            <a:rPr lang="en-US" b="1" dirty="0" smtClean="0"/>
            <a:t>RUJUKAN </a:t>
          </a:r>
          <a:br>
            <a:rPr lang="en-US" b="1" dirty="0" smtClean="0"/>
          </a:br>
          <a:r>
            <a:rPr lang="en-US" b="1" dirty="0" smtClean="0"/>
            <a:t>(</a:t>
          </a:r>
          <a:r>
            <a:rPr lang="en-US" b="1" dirty="0" err="1" smtClean="0"/>
            <a:t>Bacaan</a:t>
          </a:r>
          <a:r>
            <a:rPr lang="en-US" b="1" dirty="0" smtClean="0"/>
            <a:t> </a:t>
          </a:r>
          <a:r>
            <a:rPr lang="en-US" b="1" dirty="0" err="1" smtClean="0"/>
            <a:t>Lebih</a:t>
          </a:r>
          <a:r>
            <a:rPr lang="en-US" b="1" dirty="0" smtClean="0"/>
            <a:t> </a:t>
          </a:r>
          <a:r>
            <a:rPr lang="en-US" b="1" dirty="0" err="1" smtClean="0"/>
            <a:t>Lanjut</a:t>
          </a:r>
          <a:r>
            <a:rPr lang="en-US" b="1" dirty="0" smtClean="0"/>
            <a:t>)</a:t>
          </a:r>
          <a:endParaRPr lang="en-US" dirty="0"/>
        </a:p>
      </dgm:t>
    </dgm:pt>
    <dgm:pt modelId="{A22E191C-9153-DB4D-A9C1-2FBA7F74DBD6}" type="parTrans" cxnId="{6DD5EF0B-C980-5F4F-9083-3573DF184951}">
      <dgm:prSet/>
      <dgm:spPr/>
      <dgm:t>
        <a:bodyPr/>
        <a:lstStyle/>
        <a:p>
          <a:endParaRPr lang="en-US"/>
        </a:p>
      </dgm:t>
    </dgm:pt>
    <dgm:pt modelId="{F71A30B6-99EB-8B43-A186-4C13AEDECAAF}" type="sibTrans" cxnId="{6DD5EF0B-C980-5F4F-9083-3573DF184951}">
      <dgm:prSet/>
      <dgm:spPr/>
      <dgm:t>
        <a:bodyPr/>
        <a:lstStyle/>
        <a:p>
          <a:endParaRPr lang="en-US"/>
        </a:p>
      </dgm:t>
    </dgm:pt>
    <dgm:pt modelId="{93E6E7A2-46DD-F84D-89D1-EFE63AEE5815}">
      <dgm:prSet phldrT="[Text]"/>
      <dgm:spPr/>
      <dgm:t>
        <a:bodyPr/>
        <a:lstStyle/>
        <a:p>
          <a:r>
            <a:rPr lang="en-US" dirty="0" err="1" smtClean="0"/>
            <a:t>Bagian</a:t>
          </a:r>
          <a:r>
            <a:rPr lang="en-US" dirty="0" smtClean="0"/>
            <a:t> </a:t>
          </a:r>
          <a:r>
            <a:rPr lang="en-US" dirty="0" err="1" smtClean="0"/>
            <a:t>ini</a:t>
          </a:r>
          <a:r>
            <a:rPr lang="en-US" dirty="0" smtClean="0"/>
            <a:t> </a:t>
          </a:r>
          <a:r>
            <a:rPr lang="en-US" dirty="0" err="1" smtClean="0"/>
            <a:t>berisi</a:t>
          </a:r>
          <a:r>
            <a:rPr lang="en-US" dirty="0" smtClean="0"/>
            <a:t> </a:t>
          </a:r>
          <a:r>
            <a:rPr lang="en-US" dirty="0" err="1" smtClean="0"/>
            <a:t>daftar</a:t>
          </a:r>
          <a:r>
            <a:rPr lang="en-US" dirty="0" smtClean="0"/>
            <a:t> </a:t>
          </a:r>
          <a:r>
            <a:rPr lang="en-US" dirty="0" err="1" smtClean="0"/>
            <a:t>bahan</a:t>
          </a:r>
          <a:r>
            <a:rPr lang="en-US" dirty="0" smtClean="0"/>
            <a:t> </a:t>
          </a:r>
          <a:r>
            <a:rPr lang="en-US" dirty="0" err="1" smtClean="0"/>
            <a:t>bacaan</a:t>
          </a:r>
          <a:r>
            <a:rPr lang="en-US" dirty="0" smtClean="0"/>
            <a:t>/</a:t>
          </a:r>
          <a:r>
            <a:rPr lang="en-US" dirty="0" err="1" smtClean="0"/>
            <a:t>pustaka</a:t>
          </a:r>
          <a:r>
            <a:rPr lang="en-US" dirty="0" smtClean="0"/>
            <a:t> yang </a:t>
          </a:r>
          <a:r>
            <a:rPr lang="en-US" dirty="0" err="1" smtClean="0"/>
            <a:t>menjadi</a:t>
          </a:r>
          <a:r>
            <a:rPr lang="en-US" dirty="0" smtClean="0"/>
            <a:t> </a:t>
          </a:r>
          <a:r>
            <a:rPr lang="en-US" dirty="0" err="1" smtClean="0"/>
            <a:t>rujukan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dapat</a:t>
          </a:r>
          <a:r>
            <a:rPr lang="en-US" dirty="0" smtClean="0"/>
            <a:t> </a:t>
          </a:r>
          <a:r>
            <a:rPr lang="en-US" dirty="0" err="1" smtClean="0"/>
            <a:t>dibaca</a:t>
          </a:r>
          <a:r>
            <a:rPr lang="en-US" dirty="0" smtClean="0"/>
            <a:t> </a:t>
          </a:r>
          <a:r>
            <a:rPr lang="en-US" dirty="0" err="1" smtClean="0"/>
            <a:t>pembaca</a:t>
          </a:r>
          <a:r>
            <a:rPr lang="en-US" dirty="0" smtClean="0"/>
            <a:t> </a:t>
          </a:r>
          <a:r>
            <a:rPr lang="en-US" dirty="0" err="1" smtClean="0"/>
            <a:t>sebagai</a:t>
          </a:r>
          <a:r>
            <a:rPr lang="en-US" dirty="0" smtClean="0"/>
            <a:t> </a:t>
          </a:r>
          <a:r>
            <a:rPr lang="en-US" dirty="0" err="1" smtClean="0"/>
            <a:t>pengayaan</a:t>
          </a:r>
          <a:r>
            <a:rPr lang="en-US" dirty="0" smtClean="0"/>
            <a:t> </a:t>
          </a:r>
          <a:r>
            <a:rPr lang="en-US" dirty="0" err="1" smtClean="0"/>
            <a:t>materi</a:t>
          </a:r>
          <a:r>
            <a:rPr lang="en-US" dirty="0" smtClean="0"/>
            <a:t> </a:t>
          </a:r>
          <a:r>
            <a:rPr lang="en-US" dirty="0" err="1" smtClean="0"/>
            <a:t>pada</a:t>
          </a:r>
          <a:r>
            <a:rPr lang="en-US" dirty="0" smtClean="0"/>
            <a:t> </a:t>
          </a:r>
          <a:r>
            <a:rPr lang="en-US" dirty="0" err="1" smtClean="0"/>
            <a:t>bab</a:t>
          </a:r>
          <a:r>
            <a:rPr lang="en-US" dirty="0" smtClean="0"/>
            <a:t> </a:t>
          </a:r>
          <a:r>
            <a:rPr lang="en-US" dirty="0" err="1" smtClean="0"/>
            <a:t>tersebut</a:t>
          </a:r>
          <a:r>
            <a:rPr lang="en-US" dirty="0" smtClean="0"/>
            <a:t> </a:t>
          </a:r>
          <a:endParaRPr lang="en-US" dirty="0"/>
        </a:p>
      </dgm:t>
    </dgm:pt>
    <dgm:pt modelId="{0A161753-3E2F-E44B-A0A0-7F7FB36CDAE7}" type="parTrans" cxnId="{EB93C722-BEF5-C548-B4E1-F7A5E8CB7339}">
      <dgm:prSet/>
      <dgm:spPr/>
      <dgm:t>
        <a:bodyPr/>
        <a:lstStyle/>
        <a:p>
          <a:endParaRPr lang="en-US"/>
        </a:p>
      </dgm:t>
    </dgm:pt>
    <dgm:pt modelId="{74B75D36-F6A7-204E-992E-D364ECFFAC18}" type="sibTrans" cxnId="{EB93C722-BEF5-C548-B4E1-F7A5E8CB7339}">
      <dgm:prSet/>
      <dgm:spPr/>
      <dgm:t>
        <a:bodyPr/>
        <a:lstStyle/>
        <a:p>
          <a:endParaRPr lang="en-US"/>
        </a:p>
      </dgm:t>
    </dgm:pt>
    <dgm:pt modelId="{A77DAB2E-231A-3247-A28F-14C4954D7C2A}">
      <dgm:prSet phldrT="[Text]"/>
      <dgm:spPr/>
      <dgm:t>
        <a:bodyPr/>
        <a:lstStyle/>
        <a:p>
          <a:r>
            <a:rPr lang="en-US" dirty="0" smtClean="0"/>
            <a:t>DAFTAR REFERENSI </a:t>
          </a:r>
        </a:p>
        <a:p>
          <a:r>
            <a:rPr lang="en-US" dirty="0" smtClean="0"/>
            <a:t>(</a:t>
          </a:r>
          <a:r>
            <a:rPr lang="en-US" dirty="0" err="1" smtClean="0"/>
            <a:t>daftar</a:t>
          </a:r>
          <a:r>
            <a:rPr lang="en-US" dirty="0" smtClean="0"/>
            <a:t> </a:t>
          </a:r>
          <a:r>
            <a:rPr lang="en-US" dirty="0" err="1" smtClean="0"/>
            <a:t>pustaka</a:t>
          </a:r>
          <a:r>
            <a:rPr lang="en-US" dirty="0" smtClean="0"/>
            <a:t>)</a:t>
          </a:r>
          <a:endParaRPr lang="en-US" dirty="0"/>
        </a:p>
      </dgm:t>
    </dgm:pt>
    <dgm:pt modelId="{B1044D86-DDF5-AA47-924D-49AE99E1CA66}" type="parTrans" cxnId="{6457712B-9848-C843-BFAA-1AA011B25348}">
      <dgm:prSet/>
      <dgm:spPr/>
      <dgm:t>
        <a:bodyPr/>
        <a:lstStyle/>
        <a:p>
          <a:endParaRPr lang="en-US"/>
        </a:p>
      </dgm:t>
    </dgm:pt>
    <dgm:pt modelId="{A5661E3A-0805-EA40-BA53-FF8939A5A16B}" type="sibTrans" cxnId="{6457712B-9848-C843-BFAA-1AA011B25348}">
      <dgm:prSet/>
      <dgm:spPr/>
      <dgm:t>
        <a:bodyPr/>
        <a:lstStyle/>
        <a:p>
          <a:endParaRPr lang="en-US"/>
        </a:p>
      </dgm:t>
    </dgm:pt>
    <dgm:pt modelId="{DC61DB74-734B-3248-98D7-1EA48E354F46}">
      <dgm:prSet phldrT="[Text]"/>
      <dgm:spPr/>
      <dgm:t>
        <a:bodyPr/>
        <a:lstStyle/>
        <a:p>
          <a:r>
            <a:rPr lang="en-US" dirty="0" err="1" smtClean="0"/>
            <a:t>Pada</a:t>
          </a:r>
          <a:r>
            <a:rPr lang="en-US" dirty="0" smtClean="0"/>
            <a:t> </a:t>
          </a:r>
          <a:r>
            <a:rPr lang="en-US" dirty="0" err="1" smtClean="0"/>
            <a:t>akhir</a:t>
          </a:r>
          <a:r>
            <a:rPr lang="en-US" dirty="0" smtClean="0"/>
            <a:t> </a:t>
          </a:r>
          <a:r>
            <a:rPr lang="en-US" dirty="0" err="1" smtClean="0"/>
            <a:t>buku</a:t>
          </a:r>
          <a:r>
            <a:rPr lang="en-US" dirty="0" smtClean="0"/>
            <a:t> </a:t>
          </a:r>
          <a:r>
            <a:rPr lang="en-US" dirty="0" err="1" smtClean="0"/>
            <a:t>semua</a:t>
          </a:r>
          <a:r>
            <a:rPr lang="en-US" dirty="0" smtClean="0"/>
            <a:t> </a:t>
          </a:r>
          <a:r>
            <a:rPr lang="en-US" dirty="0" err="1" smtClean="0"/>
            <a:t>bahan</a:t>
          </a:r>
          <a:r>
            <a:rPr lang="en-US" dirty="0" smtClean="0"/>
            <a:t> yang </a:t>
          </a:r>
          <a:r>
            <a:rPr lang="en-US" dirty="0" err="1" smtClean="0"/>
            <a:t>dirujuk</a:t>
          </a:r>
          <a:r>
            <a:rPr lang="en-US" dirty="0" smtClean="0"/>
            <a:t> </a:t>
          </a:r>
          <a:r>
            <a:rPr lang="en-US" dirty="0" err="1" smtClean="0"/>
            <a:t>ini</a:t>
          </a:r>
          <a:r>
            <a:rPr lang="en-US" dirty="0" smtClean="0"/>
            <a:t> </a:t>
          </a:r>
          <a:r>
            <a:rPr lang="en-US" dirty="0" err="1" smtClean="0"/>
            <a:t>bisa</a:t>
          </a:r>
          <a:r>
            <a:rPr lang="en-US" dirty="0" smtClean="0"/>
            <a:t> </a:t>
          </a:r>
          <a:r>
            <a:rPr lang="en-US" dirty="0" err="1" smtClean="0"/>
            <a:t>menjadi</a:t>
          </a:r>
          <a:r>
            <a:rPr lang="en-US" dirty="0" smtClean="0"/>
            <a:t> </a:t>
          </a:r>
          <a:r>
            <a:rPr lang="en-US" dirty="0" err="1" smtClean="0"/>
            <a:t>daftar</a:t>
          </a:r>
          <a:r>
            <a:rPr lang="en-US" dirty="0" smtClean="0"/>
            <a:t> </a:t>
          </a:r>
          <a:r>
            <a:rPr lang="en-US" dirty="0" err="1" smtClean="0"/>
            <a:t>referensi</a:t>
          </a:r>
          <a:r>
            <a:rPr lang="en-US" dirty="0" smtClean="0"/>
            <a:t> (</a:t>
          </a:r>
          <a:r>
            <a:rPr lang="en-US" dirty="0" err="1" smtClean="0"/>
            <a:t>daftar</a:t>
          </a:r>
          <a:r>
            <a:rPr lang="en-US" dirty="0" smtClean="0"/>
            <a:t> </a:t>
          </a:r>
          <a:r>
            <a:rPr lang="en-US" dirty="0" err="1" smtClean="0"/>
            <a:t>pustaka</a:t>
          </a:r>
          <a:r>
            <a:rPr lang="en-US" dirty="0" smtClean="0"/>
            <a:t>)</a:t>
          </a:r>
          <a:endParaRPr lang="en-US" dirty="0"/>
        </a:p>
      </dgm:t>
    </dgm:pt>
    <dgm:pt modelId="{D710C5F4-4CC8-9742-BA9D-3A1DF94A974C}" type="parTrans" cxnId="{089ED461-7226-CB4F-B0A3-C9F8580644F5}">
      <dgm:prSet/>
      <dgm:spPr/>
      <dgm:t>
        <a:bodyPr/>
        <a:lstStyle/>
        <a:p>
          <a:endParaRPr lang="en-US"/>
        </a:p>
      </dgm:t>
    </dgm:pt>
    <dgm:pt modelId="{37669318-15FC-8F4B-975E-8345A53B7F58}" type="sibTrans" cxnId="{089ED461-7226-CB4F-B0A3-C9F8580644F5}">
      <dgm:prSet/>
      <dgm:spPr/>
      <dgm:t>
        <a:bodyPr/>
        <a:lstStyle/>
        <a:p>
          <a:endParaRPr lang="en-US"/>
        </a:p>
      </dgm:t>
    </dgm:pt>
    <dgm:pt modelId="{3C1F61A5-E3A8-294C-BB77-FD6A5ACED9E0}">
      <dgm:prSet phldrT="[Text]"/>
      <dgm:spPr/>
      <dgm:t>
        <a:bodyPr/>
        <a:lstStyle/>
        <a:p>
          <a:r>
            <a:rPr lang="en-US" dirty="0" err="1" smtClean="0"/>
            <a:t>Penulisan</a:t>
          </a:r>
          <a:r>
            <a:rPr lang="en-US" dirty="0" smtClean="0"/>
            <a:t> </a:t>
          </a:r>
          <a:r>
            <a:rPr lang="en-US" dirty="0" err="1" smtClean="0"/>
            <a:t>Daftar</a:t>
          </a:r>
          <a:r>
            <a:rPr lang="en-US" dirty="0" smtClean="0"/>
            <a:t> </a:t>
          </a:r>
          <a:r>
            <a:rPr lang="en-US" dirty="0" err="1" smtClean="0"/>
            <a:t>Pustaka</a:t>
          </a:r>
          <a:r>
            <a:rPr lang="en-US" dirty="0" smtClean="0"/>
            <a:t> </a:t>
          </a:r>
          <a:r>
            <a:rPr lang="en-US" dirty="0" err="1" smtClean="0"/>
            <a:t>menggunakan</a:t>
          </a:r>
          <a:r>
            <a:rPr lang="en-US" dirty="0" smtClean="0"/>
            <a:t> </a:t>
          </a:r>
          <a:r>
            <a:rPr lang="en-US" i="1" dirty="0" smtClean="0"/>
            <a:t>Vancouver Style </a:t>
          </a:r>
          <a:r>
            <a:rPr lang="en-US" dirty="0" err="1" smtClean="0"/>
            <a:t>atau</a:t>
          </a:r>
          <a:r>
            <a:rPr lang="en-US" dirty="0" smtClean="0"/>
            <a:t> </a:t>
          </a:r>
          <a:r>
            <a:rPr lang="en-US" i="1" dirty="0" smtClean="0"/>
            <a:t>Harvard Style </a:t>
          </a:r>
          <a:endParaRPr lang="en-US" dirty="0"/>
        </a:p>
      </dgm:t>
    </dgm:pt>
    <dgm:pt modelId="{2886804A-F040-7E40-BED3-4FE08B87CC5B}" type="parTrans" cxnId="{A7E24001-45AD-9C48-B018-7C61A21E6680}">
      <dgm:prSet/>
      <dgm:spPr/>
      <dgm:t>
        <a:bodyPr/>
        <a:lstStyle/>
        <a:p>
          <a:endParaRPr lang="en-US"/>
        </a:p>
      </dgm:t>
    </dgm:pt>
    <dgm:pt modelId="{888DAF9F-D966-594E-A99F-3C47B1A32A15}" type="sibTrans" cxnId="{A7E24001-45AD-9C48-B018-7C61A21E6680}">
      <dgm:prSet/>
      <dgm:spPr/>
      <dgm:t>
        <a:bodyPr/>
        <a:lstStyle/>
        <a:p>
          <a:endParaRPr lang="en-US"/>
        </a:p>
      </dgm:t>
    </dgm:pt>
    <dgm:pt modelId="{9E4F2C94-A51F-054E-855F-022A7F2652AE}" type="pres">
      <dgm:prSet presAssocID="{95956FB8-976E-3D4F-B401-1F5FF108280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5F0BB64-77E3-C64A-AC4E-0594A3070A92}" type="pres">
      <dgm:prSet presAssocID="{A77DAB2E-231A-3247-A28F-14C4954D7C2A}" presName="boxAndChildren" presStyleCnt="0"/>
      <dgm:spPr/>
    </dgm:pt>
    <dgm:pt modelId="{D4D1489F-42FD-3641-8188-9BD56922C38F}" type="pres">
      <dgm:prSet presAssocID="{A77DAB2E-231A-3247-A28F-14C4954D7C2A}" presName="parentTextBox" presStyleLbl="node1" presStyleIdx="0" presStyleCnt="2"/>
      <dgm:spPr/>
      <dgm:t>
        <a:bodyPr/>
        <a:lstStyle/>
        <a:p>
          <a:endParaRPr lang="en-US"/>
        </a:p>
      </dgm:t>
    </dgm:pt>
    <dgm:pt modelId="{65B5A4E9-6DD8-D442-9416-08CD7314A50A}" type="pres">
      <dgm:prSet presAssocID="{A77DAB2E-231A-3247-A28F-14C4954D7C2A}" presName="entireBox" presStyleLbl="node1" presStyleIdx="0" presStyleCnt="2"/>
      <dgm:spPr/>
      <dgm:t>
        <a:bodyPr/>
        <a:lstStyle/>
        <a:p>
          <a:endParaRPr lang="en-US"/>
        </a:p>
      </dgm:t>
    </dgm:pt>
    <dgm:pt modelId="{64F169C0-E420-BE48-A18A-9D2E1D9067C1}" type="pres">
      <dgm:prSet presAssocID="{A77DAB2E-231A-3247-A28F-14C4954D7C2A}" presName="descendantBox" presStyleCnt="0"/>
      <dgm:spPr/>
    </dgm:pt>
    <dgm:pt modelId="{BEB438EC-D6C1-2140-81DC-7275562D89A3}" type="pres">
      <dgm:prSet presAssocID="{DC61DB74-734B-3248-98D7-1EA48E354F46}" presName="childTextBox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DAADB1-9E9A-1840-940D-FE1BC5DF266D}" type="pres">
      <dgm:prSet presAssocID="{3C1F61A5-E3A8-294C-BB77-FD6A5ACED9E0}" presName="childTextBox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F099F3-EEBC-C94A-8206-B5EC6B879518}" type="pres">
      <dgm:prSet presAssocID="{F71A30B6-99EB-8B43-A186-4C13AEDECAAF}" presName="sp" presStyleCnt="0"/>
      <dgm:spPr/>
    </dgm:pt>
    <dgm:pt modelId="{E93AC165-A351-3140-9328-E7582140D452}" type="pres">
      <dgm:prSet presAssocID="{AA07191F-D9F8-C74A-858E-CFC624555027}" presName="arrowAndChildren" presStyleCnt="0"/>
      <dgm:spPr/>
    </dgm:pt>
    <dgm:pt modelId="{64305411-FE7E-2A4B-BDB6-09C9A8716F71}" type="pres">
      <dgm:prSet presAssocID="{AA07191F-D9F8-C74A-858E-CFC624555027}" presName="parentTextArrow" presStyleLbl="node1" presStyleIdx="0" presStyleCnt="2"/>
      <dgm:spPr/>
      <dgm:t>
        <a:bodyPr/>
        <a:lstStyle/>
        <a:p>
          <a:endParaRPr lang="en-US"/>
        </a:p>
      </dgm:t>
    </dgm:pt>
    <dgm:pt modelId="{6A8369E5-DCD8-CF4F-8A56-C5B839CB4B01}" type="pres">
      <dgm:prSet presAssocID="{AA07191F-D9F8-C74A-858E-CFC624555027}" presName="arrow" presStyleLbl="node1" presStyleIdx="1" presStyleCnt="2"/>
      <dgm:spPr/>
      <dgm:t>
        <a:bodyPr/>
        <a:lstStyle/>
        <a:p>
          <a:endParaRPr lang="en-US"/>
        </a:p>
      </dgm:t>
    </dgm:pt>
    <dgm:pt modelId="{0775B175-1753-674C-9B34-691E4214D399}" type="pres">
      <dgm:prSet presAssocID="{AA07191F-D9F8-C74A-858E-CFC624555027}" presName="descendantArrow" presStyleCnt="0"/>
      <dgm:spPr/>
    </dgm:pt>
    <dgm:pt modelId="{A52B01D8-1F98-EE46-A5DD-8899EE1D0A6B}" type="pres">
      <dgm:prSet presAssocID="{93E6E7A2-46DD-F84D-89D1-EFE63AEE5815}" presName="childTextArrow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7E24001-45AD-9C48-B018-7C61A21E6680}" srcId="{A77DAB2E-231A-3247-A28F-14C4954D7C2A}" destId="{3C1F61A5-E3A8-294C-BB77-FD6A5ACED9E0}" srcOrd="1" destOrd="0" parTransId="{2886804A-F040-7E40-BED3-4FE08B87CC5B}" sibTransId="{888DAF9F-D966-594E-A99F-3C47B1A32A15}"/>
    <dgm:cxn modelId="{DD8576BC-9F51-0B4D-B958-FD747CA2BD94}" type="presOf" srcId="{A77DAB2E-231A-3247-A28F-14C4954D7C2A}" destId="{65B5A4E9-6DD8-D442-9416-08CD7314A50A}" srcOrd="1" destOrd="0" presId="urn:microsoft.com/office/officeart/2005/8/layout/process4"/>
    <dgm:cxn modelId="{9319D52E-1A15-D143-8D0B-FC59958EF012}" type="presOf" srcId="{DC61DB74-734B-3248-98D7-1EA48E354F46}" destId="{BEB438EC-D6C1-2140-81DC-7275562D89A3}" srcOrd="0" destOrd="0" presId="urn:microsoft.com/office/officeart/2005/8/layout/process4"/>
    <dgm:cxn modelId="{34097365-CB11-1E4C-810F-9330B720AD00}" type="presOf" srcId="{AA07191F-D9F8-C74A-858E-CFC624555027}" destId="{6A8369E5-DCD8-CF4F-8A56-C5B839CB4B01}" srcOrd="1" destOrd="0" presId="urn:microsoft.com/office/officeart/2005/8/layout/process4"/>
    <dgm:cxn modelId="{6457712B-9848-C843-BFAA-1AA011B25348}" srcId="{95956FB8-976E-3D4F-B401-1F5FF1082802}" destId="{A77DAB2E-231A-3247-A28F-14C4954D7C2A}" srcOrd="1" destOrd="0" parTransId="{B1044D86-DDF5-AA47-924D-49AE99E1CA66}" sibTransId="{A5661E3A-0805-EA40-BA53-FF8939A5A16B}"/>
    <dgm:cxn modelId="{299D07F1-7976-DF48-83B8-5B1352B5D814}" type="presOf" srcId="{93E6E7A2-46DD-F84D-89D1-EFE63AEE5815}" destId="{A52B01D8-1F98-EE46-A5DD-8899EE1D0A6B}" srcOrd="0" destOrd="0" presId="urn:microsoft.com/office/officeart/2005/8/layout/process4"/>
    <dgm:cxn modelId="{D975B86B-418A-1145-B580-62F0EEC3D668}" type="presOf" srcId="{95956FB8-976E-3D4F-B401-1F5FF1082802}" destId="{9E4F2C94-A51F-054E-855F-022A7F2652AE}" srcOrd="0" destOrd="0" presId="urn:microsoft.com/office/officeart/2005/8/layout/process4"/>
    <dgm:cxn modelId="{EB93C722-BEF5-C548-B4E1-F7A5E8CB7339}" srcId="{AA07191F-D9F8-C74A-858E-CFC624555027}" destId="{93E6E7A2-46DD-F84D-89D1-EFE63AEE5815}" srcOrd="0" destOrd="0" parTransId="{0A161753-3E2F-E44B-A0A0-7F7FB36CDAE7}" sibTransId="{74B75D36-F6A7-204E-992E-D364ECFFAC18}"/>
    <dgm:cxn modelId="{0E2645FB-B00C-6340-8DE2-9723665FEABB}" type="presOf" srcId="{3C1F61A5-E3A8-294C-BB77-FD6A5ACED9E0}" destId="{11DAADB1-9E9A-1840-940D-FE1BC5DF266D}" srcOrd="0" destOrd="0" presId="urn:microsoft.com/office/officeart/2005/8/layout/process4"/>
    <dgm:cxn modelId="{089ED461-7226-CB4F-B0A3-C9F8580644F5}" srcId="{A77DAB2E-231A-3247-A28F-14C4954D7C2A}" destId="{DC61DB74-734B-3248-98D7-1EA48E354F46}" srcOrd="0" destOrd="0" parTransId="{D710C5F4-4CC8-9742-BA9D-3A1DF94A974C}" sibTransId="{37669318-15FC-8F4B-975E-8345A53B7F58}"/>
    <dgm:cxn modelId="{5F24C301-9A4E-1141-BAE3-620328299221}" type="presOf" srcId="{A77DAB2E-231A-3247-A28F-14C4954D7C2A}" destId="{D4D1489F-42FD-3641-8188-9BD56922C38F}" srcOrd="0" destOrd="0" presId="urn:microsoft.com/office/officeart/2005/8/layout/process4"/>
    <dgm:cxn modelId="{6DD5EF0B-C980-5F4F-9083-3573DF184951}" srcId="{95956FB8-976E-3D4F-B401-1F5FF1082802}" destId="{AA07191F-D9F8-C74A-858E-CFC624555027}" srcOrd="0" destOrd="0" parTransId="{A22E191C-9153-DB4D-A9C1-2FBA7F74DBD6}" sibTransId="{F71A30B6-99EB-8B43-A186-4C13AEDECAAF}"/>
    <dgm:cxn modelId="{D9B573A5-39EE-DF4F-B67E-070177264BBE}" type="presOf" srcId="{AA07191F-D9F8-C74A-858E-CFC624555027}" destId="{64305411-FE7E-2A4B-BDB6-09C9A8716F71}" srcOrd="0" destOrd="0" presId="urn:microsoft.com/office/officeart/2005/8/layout/process4"/>
    <dgm:cxn modelId="{E09C8BB3-19E9-1D4A-97F2-D61E589065EB}" type="presParOf" srcId="{9E4F2C94-A51F-054E-855F-022A7F2652AE}" destId="{55F0BB64-77E3-C64A-AC4E-0594A3070A92}" srcOrd="0" destOrd="0" presId="urn:microsoft.com/office/officeart/2005/8/layout/process4"/>
    <dgm:cxn modelId="{EB8C692B-E0A7-CE47-A092-8BAB5FD7B856}" type="presParOf" srcId="{55F0BB64-77E3-C64A-AC4E-0594A3070A92}" destId="{D4D1489F-42FD-3641-8188-9BD56922C38F}" srcOrd="0" destOrd="0" presId="urn:microsoft.com/office/officeart/2005/8/layout/process4"/>
    <dgm:cxn modelId="{0017F9CF-7484-6947-BE83-532976FB013C}" type="presParOf" srcId="{55F0BB64-77E3-C64A-AC4E-0594A3070A92}" destId="{65B5A4E9-6DD8-D442-9416-08CD7314A50A}" srcOrd="1" destOrd="0" presId="urn:microsoft.com/office/officeart/2005/8/layout/process4"/>
    <dgm:cxn modelId="{3DB0CF54-C281-7448-A58E-FC1532C35AFA}" type="presParOf" srcId="{55F0BB64-77E3-C64A-AC4E-0594A3070A92}" destId="{64F169C0-E420-BE48-A18A-9D2E1D9067C1}" srcOrd="2" destOrd="0" presId="urn:microsoft.com/office/officeart/2005/8/layout/process4"/>
    <dgm:cxn modelId="{6F88FD15-BB5D-494D-A532-2657C010B7CC}" type="presParOf" srcId="{64F169C0-E420-BE48-A18A-9D2E1D9067C1}" destId="{BEB438EC-D6C1-2140-81DC-7275562D89A3}" srcOrd="0" destOrd="0" presId="urn:microsoft.com/office/officeart/2005/8/layout/process4"/>
    <dgm:cxn modelId="{9D633B0B-D974-CC46-BDCB-C303BE862586}" type="presParOf" srcId="{64F169C0-E420-BE48-A18A-9D2E1D9067C1}" destId="{11DAADB1-9E9A-1840-940D-FE1BC5DF266D}" srcOrd="1" destOrd="0" presId="urn:microsoft.com/office/officeart/2005/8/layout/process4"/>
    <dgm:cxn modelId="{89F1057C-BBA8-9C4E-8F36-D34DBA35D7F5}" type="presParOf" srcId="{9E4F2C94-A51F-054E-855F-022A7F2652AE}" destId="{2DF099F3-EEBC-C94A-8206-B5EC6B879518}" srcOrd="1" destOrd="0" presId="urn:microsoft.com/office/officeart/2005/8/layout/process4"/>
    <dgm:cxn modelId="{C0A031D2-9BEC-4B45-8A97-4BC3E8F4EF93}" type="presParOf" srcId="{9E4F2C94-A51F-054E-855F-022A7F2652AE}" destId="{E93AC165-A351-3140-9328-E7582140D452}" srcOrd="2" destOrd="0" presId="urn:microsoft.com/office/officeart/2005/8/layout/process4"/>
    <dgm:cxn modelId="{CD5B8B57-336B-6D49-A78C-2F96B4375F8E}" type="presParOf" srcId="{E93AC165-A351-3140-9328-E7582140D452}" destId="{64305411-FE7E-2A4B-BDB6-09C9A8716F71}" srcOrd="0" destOrd="0" presId="urn:microsoft.com/office/officeart/2005/8/layout/process4"/>
    <dgm:cxn modelId="{86AAA32E-2C43-8048-943D-36EE9364CCAD}" type="presParOf" srcId="{E93AC165-A351-3140-9328-E7582140D452}" destId="{6A8369E5-DCD8-CF4F-8A56-C5B839CB4B01}" srcOrd="1" destOrd="0" presId="urn:microsoft.com/office/officeart/2005/8/layout/process4"/>
    <dgm:cxn modelId="{C7684557-0454-B34F-BBE2-221D38C6B13C}" type="presParOf" srcId="{E93AC165-A351-3140-9328-E7582140D452}" destId="{0775B175-1753-674C-9B34-691E4214D399}" srcOrd="2" destOrd="0" presId="urn:microsoft.com/office/officeart/2005/8/layout/process4"/>
    <dgm:cxn modelId="{0226DEF4-E523-E443-A883-D63E41C7FCFE}" type="presParOf" srcId="{0775B175-1753-674C-9B34-691E4214D399}" destId="{A52B01D8-1F98-EE46-A5DD-8899EE1D0A6B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0A7E2-1DA0-A142-9148-6FB24223D849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852CE-4863-634D-B63E-05945F848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096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0A7E2-1DA0-A142-9148-6FB24223D849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852CE-4863-634D-B63E-05945F848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016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0A7E2-1DA0-A142-9148-6FB24223D849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852CE-4863-634D-B63E-05945F848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612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0A7E2-1DA0-A142-9148-6FB24223D849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852CE-4863-634D-B63E-05945F848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946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0A7E2-1DA0-A142-9148-6FB24223D849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852CE-4863-634D-B63E-05945F848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857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0A7E2-1DA0-A142-9148-6FB24223D849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852CE-4863-634D-B63E-05945F848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105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0A7E2-1DA0-A142-9148-6FB24223D849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852CE-4863-634D-B63E-05945F848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035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0A7E2-1DA0-A142-9148-6FB24223D849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852CE-4863-634D-B63E-05945F848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403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0A7E2-1DA0-A142-9148-6FB24223D849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852CE-4863-634D-B63E-05945F848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138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0A7E2-1DA0-A142-9148-6FB24223D849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852CE-4863-634D-B63E-05945F848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700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0A7E2-1DA0-A142-9148-6FB24223D849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852CE-4863-634D-B63E-05945F848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51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0A7E2-1DA0-A142-9148-6FB24223D849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852CE-4863-634D-B63E-05945F848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6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lp3m.unej.ac.id/?wpdmpro=panduan-hibah-pembelajaran-berbasis-riset-2018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48655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PANDUAN </a:t>
            </a:r>
            <a:r>
              <a:rPr lang="en-US" b="1" dirty="0"/>
              <a:t>PELAKSANAAN 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PROGRAM HIBAH BUKU AJAR 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UNIVERSITAS JEMBER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0440" y="4970500"/>
            <a:ext cx="7086600" cy="17526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Banun Kusumawardani</a:t>
            </a:r>
          </a:p>
          <a:p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Kurikulum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Inovasi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</a:p>
          <a:p>
            <a:r>
              <a:rPr lang="en-US" dirty="0" smtClean="0"/>
              <a:t>LP3M – UIVERSITAS JEMBER</a:t>
            </a:r>
          </a:p>
          <a:p>
            <a:r>
              <a:rPr lang="en-US" dirty="0" smtClean="0"/>
              <a:t>2020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0300" y="497220"/>
            <a:ext cx="179070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4247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JUDUL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4320"/>
            <a:ext cx="8229600" cy="5137756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Judul</a:t>
            </a:r>
            <a:r>
              <a:rPr lang="en-US" dirty="0" smtClean="0"/>
              <a:t> </a:t>
            </a:r>
            <a:r>
              <a:rPr lang="en-US" dirty="0" err="1"/>
              <a:t>mencerminkan</a:t>
            </a:r>
            <a:r>
              <a:rPr lang="en-US" dirty="0"/>
              <a:t> </a:t>
            </a:r>
            <a:r>
              <a:rPr lang="en-US" dirty="0" err="1"/>
              <a:t>judul</a:t>
            </a:r>
            <a:r>
              <a:rPr lang="en-US" dirty="0"/>
              <a:t> </a:t>
            </a:r>
            <a:r>
              <a:rPr lang="en-US" dirty="0" err="1" smtClean="0"/>
              <a:t>matakuliah</a:t>
            </a:r>
            <a:endParaRPr lang="en-US" dirty="0" smtClean="0"/>
          </a:p>
          <a:p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/>
              <a:t>buku</a:t>
            </a:r>
            <a:r>
              <a:rPr lang="en-US" dirty="0"/>
              <a:t> </a:t>
            </a:r>
            <a:r>
              <a:rPr lang="en-US" dirty="0" smtClean="0"/>
              <a:t>ajar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/>
              <a:t>dipasarkan</a:t>
            </a:r>
            <a:r>
              <a:rPr lang="en-US" dirty="0"/>
              <a:t> di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penulis</a:t>
            </a:r>
            <a:r>
              <a:rPr lang="en-US" dirty="0"/>
              <a:t>, </a:t>
            </a:r>
            <a:r>
              <a:rPr lang="en-US" dirty="0" err="1"/>
              <a:t>disarankan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menghindarkan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judul</a:t>
            </a:r>
            <a:r>
              <a:rPr lang="en-US" dirty="0"/>
              <a:t> </a:t>
            </a:r>
            <a:r>
              <a:rPr lang="en-US" dirty="0" err="1"/>
              <a:t>matakuliah</a:t>
            </a:r>
            <a:r>
              <a:rPr lang="en-US" dirty="0"/>
              <a:t> (</a:t>
            </a:r>
            <a:r>
              <a:rPr lang="en-US" dirty="0" err="1" smtClean="0"/>
              <a:t>buku</a:t>
            </a:r>
            <a:r>
              <a:rPr lang="en-US" dirty="0" smtClean="0"/>
              <a:t> ajar) </a:t>
            </a:r>
            <a:r>
              <a:rPr lang="en-US" dirty="0"/>
              <a:t>yang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 smtClean="0"/>
              <a:t>jelas</a:t>
            </a:r>
            <a:endParaRPr lang="en-US" dirty="0" smtClean="0"/>
          </a:p>
          <a:p>
            <a:pPr lvl="1"/>
            <a:r>
              <a:rPr lang="en-US" i="1" dirty="0" err="1" smtClean="0"/>
              <a:t>Metode</a:t>
            </a:r>
            <a:r>
              <a:rPr lang="en-US" i="1" dirty="0" smtClean="0"/>
              <a:t> </a:t>
            </a:r>
            <a:r>
              <a:rPr lang="en-US" i="1" dirty="0" err="1"/>
              <a:t>Statistika</a:t>
            </a:r>
            <a:r>
              <a:rPr lang="en-US" i="1" dirty="0"/>
              <a:t> I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diganti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i="1" dirty="0" err="1"/>
              <a:t>Pengantar</a:t>
            </a:r>
            <a:r>
              <a:rPr lang="en-US" i="1" dirty="0"/>
              <a:t> </a:t>
            </a:r>
            <a:r>
              <a:rPr lang="en-US" i="1" dirty="0" err="1"/>
              <a:t>Teori</a:t>
            </a:r>
            <a:r>
              <a:rPr lang="en-US" i="1" dirty="0"/>
              <a:t> </a:t>
            </a:r>
            <a:r>
              <a:rPr lang="en-US" i="1" dirty="0" err="1"/>
              <a:t>Peluang</a:t>
            </a:r>
            <a:r>
              <a:rPr lang="en-US" i="1" dirty="0"/>
              <a:t> </a:t>
            </a:r>
            <a:r>
              <a:rPr lang="en-US" i="1" dirty="0" err="1"/>
              <a:t>dan</a:t>
            </a:r>
            <a:r>
              <a:rPr lang="en-US" i="1" dirty="0"/>
              <a:t> </a:t>
            </a:r>
            <a:r>
              <a:rPr lang="en-US" i="1" dirty="0" err="1"/>
              <a:t>Statistika</a:t>
            </a:r>
            <a:r>
              <a:rPr lang="en-US" i="1" dirty="0"/>
              <a:t> </a:t>
            </a:r>
            <a:r>
              <a:rPr lang="en-US" i="1" dirty="0" err="1" smtClean="0"/>
              <a:t>Deskriptif</a:t>
            </a:r>
            <a:endParaRPr lang="en-US" dirty="0"/>
          </a:p>
          <a:p>
            <a:pPr lvl="1"/>
            <a:r>
              <a:rPr lang="en-US" i="1" dirty="0" err="1" smtClean="0"/>
              <a:t>Metode</a:t>
            </a:r>
            <a:r>
              <a:rPr lang="en-US" i="1" dirty="0" smtClean="0"/>
              <a:t> </a:t>
            </a:r>
            <a:r>
              <a:rPr lang="en-US" i="1" dirty="0" err="1"/>
              <a:t>Statistika</a:t>
            </a:r>
            <a:r>
              <a:rPr lang="en-US" i="1" dirty="0"/>
              <a:t> II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diganti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i="1" dirty="0" err="1"/>
              <a:t>Statistika</a:t>
            </a:r>
            <a:r>
              <a:rPr lang="en-US" i="1" dirty="0"/>
              <a:t> </a:t>
            </a:r>
            <a:r>
              <a:rPr lang="en-US" i="1" dirty="0" err="1"/>
              <a:t>Inferensial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Judul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/>
              <a:t>dikembangkan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diberi</a:t>
            </a:r>
            <a:r>
              <a:rPr lang="en-US" dirty="0"/>
              <a:t> </a:t>
            </a:r>
            <a:r>
              <a:rPr lang="en-US" dirty="0" err="1" smtClean="0"/>
              <a:t>subtitel</a:t>
            </a:r>
            <a:endParaRPr lang="en-US" dirty="0"/>
          </a:p>
          <a:p>
            <a:pPr lvl="1"/>
            <a:r>
              <a:rPr lang="en-US" i="1" dirty="0" err="1" smtClean="0"/>
              <a:t>Metode</a:t>
            </a:r>
            <a:r>
              <a:rPr lang="en-US" i="1" dirty="0" smtClean="0"/>
              <a:t> </a:t>
            </a:r>
            <a:r>
              <a:rPr lang="en-US" i="1" dirty="0" err="1"/>
              <a:t>Penelitian</a:t>
            </a:r>
            <a:r>
              <a:rPr lang="en-US" i="1" dirty="0"/>
              <a:t> </a:t>
            </a:r>
            <a:r>
              <a:rPr lang="en-US" i="1" dirty="0" err="1"/>
              <a:t>Kualitatif</a:t>
            </a:r>
            <a:r>
              <a:rPr lang="en-US" i="1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i="1" dirty="0" err="1"/>
              <a:t>Metode</a:t>
            </a:r>
            <a:r>
              <a:rPr lang="en-US" i="1" dirty="0"/>
              <a:t> </a:t>
            </a:r>
            <a:r>
              <a:rPr lang="en-US" i="1" dirty="0" err="1"/>
              <a:t>Penelitian</a:t>
            </a:r>
            <a:r>
              <a:rPr lang="en-US" i="1" dirty="0"/>
              <a:t> </a:t>
            </a:r>
            <a:r>
              <a:rPr lang="en-US" i="1" dirty="0" err="1"/>
              <a:t>Kualitatif</a:t>
            </a:r>
            <a:r>
              <a:rPr lang="en-US" i="1" dirty="0"/>
              <a:t>: </a:t>
            </a:r>
            <a:r>
              <a:rPr lang="en-US" i="1" dirty="0" err="1"/>
              <a:t>Teori</a:t>
            </a:r>
            <a:r>
              <a:rPr lang="en-US" i="1" dirty="0"/>
              <a:t> </a:t>
            </a:r>
            <a:r>
              <a:rPr lang="en-US" i="1" dirty="0" err="1"/>
              <a:t>dan</a:t>
            </a:r>
            <a:r>
              <a:rPr lang="en-US" i="1" dirty="0"/>
              <a:t> </a:t>
            </a:r>
            <a:r>
              <a:rPr lang="en-US" i="1" dirty="0" err="1" smtClean="0"/>
              <a:t>Praktik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06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KATA PENGANTAR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8830"/>
            <a:ext cx="8229600" cy="4951881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P</a:t>
            </a:r>
            <a:r>
              <a:rPr lang="en-US" dirty="0" err="1" smtClean="0"/>
              <a:t>engantar</a:t>
            </a:r>
            <a:r>
              <a:rPr lang="en-US" dirty="0" smtClean="0"/>
              <a:t> </a:t>
            </a:r>
            <a:r>
              <a:rPr lang="en-US" dirty="0" err="1"/>
              <a:t>dari</a:t>
            </a:r>
            <a:r>
              <a:rPr lang="en-US" dirty="0"/>
              <a:t> orang yang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pakar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yang </a:t>
            </a:r>
            <a:r>
              <a:rPr lang="en-US" dirty="0" err="1"/>
              <a:t>sedang</a:t>
            </a:r>
            <a:r>
              <a:rPr lang="en-US" dirty="0"/>
              <a:t> </a:t>
            </a:r>
            <a:r>
              <a:rPr lang="en-US" dirty="0" err="1" smtClean="0"/>
              <a:t>ditulis</a:t>
            </a:r>
            <a:endParaRPr lang="en-US" dirty="0" smtClean="0"/>
          </a:p>
          <a:p>
            <a:r>
              <a:rPr lang="en-US" dirty="0"/>
              <a:t>K</a:t>
            </a:r>
            <a:r>
              <a:rPr lang="en-US" dirty="0" smtClean="0"/>
              <a:t>ata </a:t>
            </a:r>
            <a:r>
              <a:rPr lang="en-US" dirty="0" err="1"/>
              <a:t>pengantar</a:t>
            </a:r>
            <a:r>
              <a:rPr lang="en-US" dirty="0"/>
              <a:t> </a:t>
            </a:r>
            <a:r>
              <a:rPr lang="en-US" dirty="0" err="1"/>
              <a:t>berisi</a:t>
            </a:r>
            <a:r>
              <a:rPr lang="en-US" dirty="0"/>
              <a:t> </a:t>
            </a:r>
            <a:r>
              <a:rPr lang="en-US" dirty="0" err="1"/>
              <a:t>dukungan</a:t>
            </a:r>
            <a:r>
              <a:rPr lang="en-US" dirty="0"/>
              <a:t> </a:t>
            </a:r>
            <a:r>
              <a:rPr lang="en-US" dirty="0" err="1" smtClean="0"/>
              <a:t>tentang</a:t>
            </a:r>
            <a:endParaRPr lang="en-US" dirty="0" smtClean="0"/>
          </a:p>
          <a:p>
            <a:pPr lvl="1"/>
            <a:r>
              <a:rPr lang="en-US" dirty="0" err="1" smtClean="0"/>
              <a:t>pentingnya</a:t>
            </a:r>
            <a:r>
              <a:rPr lang="en-US" dirty="0" smtClean="0"/>
              <a:t> </a:t>
            </a:r>
            <a:r>
              <a:rPr lang="en-US" dirty="0" err="1"/>
              <a:t>penerbitan</a:t>
            </a:r>
            <a:r>
              <a:rPr lang="en-US" dirty="0"/>
              <a:t> </a:t>
            </a:r>
            <a:r>
              <a:rPr lang="en-US" dirty="0" err="1"/>
              <a:t>buku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endParaRPr lang="en-US" dirty="0" smtClean="0"/>
          </a:p>
          <a:p>
            <a:pPr lvl="1"/>
            <a:r>
              <a:rPr lang="en-US" dirty="0" err="1" smtClean="0"/>
              <a:t>manfaatnya</a:t>
            </a:r>
            <a:r>
              <a:rPr lang="en-US" dirty="0" smtClean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pembaca</a:t>
            </a:r>
            <a:r>
              <a:rPr lang="en-US" dirty="0"/>
              <a:t> </a:t>
            </a:r>
            <a:r>
              <a:rPr lang="en-US" dirty="0" err="1"/>
              <a:t>khususnya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 smtClean="0"/>
              <a:t>umumnya</a:t>
            </a:r>
            <a:endParaRPr lang="en-US" dirty="0" smtClean="0"/>
          </a:p>
          <a:p>
            <a:pPr lvl="1"/>
            <a:r>
              <a:rPr lang="en-US" dirty="0" err="1" smtClean="0"/>
              <a:t>pakar</a:t>
            </a:r>
            <a:r>
              <a:rPr lang="en-US" dirty="0" smtClean="0"/>
              <a:t> </a:t>
            </a:r>
            <a:r>
              <a:rPr lang="en-US" dirty="0" err="1"/>
              <a:t>dalam</a:t>
            </a:r>
            <a:r>
              <a:rPr lang="en-US" dirty="0"/>
              <a:t> kata </a:t>
            </a:r>
            <a:r>
              <a:rPr lang="en-US" dirty="0" err="1"/>
              <a:t>pengantarnya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mengartikulasikan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esensial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buku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khalayak</a:t>
            </a:r>
            <a:r>
              <a:rPr lang="en-US" dirty="0"/>
              <a:t> </a:t>
            </a:r>
            <a:r>
              <a:rPr lang="en-US" dirty="0" err="1"/>
              <a:t>pembaca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pembaca</a:t>
            </a:r>
            <a:r>
              <a:rPr lang="en-US" dirty="0"/>
              <a:t> </a:t>
            </a:r>
            <a:r>
              <a:rPr lang="en-US" dirty="0" err="1"/>
              <a:t>tertarik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terbantu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 smtClean="0"/>
              <a:t>mendalaminya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7566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b="1" dirty="0" smtClean="0"/>
              <a:t>PRAKATA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50762"/>
            <a:ext cx="8229600" cy="3263520"/>
          </a:xfrm>
        </p:spPr>
        <p:txBody>
          <a:bodyPr/>
          <a:lstStyle/>
          <a:p>
            <a:r>
              <a:rPr lang="en-US" dirty="0" err="1" smtClean="0"/>
              <a:t>Penulis</a:t>
            </a:r>
            <a:r>
              <a:rPr lang="en-US" dirty="0" smtClean="0"/>
              <a:t> </a:t>
            </a:r>
            <a:r>
              <a:rPr lang="en-US" dirty="0" err="1"/>
              <a:t>menyampaikan</a:t>
            </a:r>
            <a:r>
              <a:rPr lang="en-US" dirty="0"/>
              <a:t> </a:t>
            </a:r>
            <a:r>
              <a:rPr lang="en-US" dirty="0" err="1"/>
              <a:t>penjelasan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 smtClean="0"/>
              <a:t>bukunya</a:t>
            </a:r>
            <a:r>
              <a:rPr lang="en-US" dirty="0" smtClean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ucapan</a:t>
            </a:r>
            <a:r>
              <a:rPr lang="en-US" dirty="0"/>
              <a:t> </a:t>
            </a:r>
            <a:r>
              <a:rPr lang="en-US" dirty="0" err="1"/>
              <a:t>terimakasih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yang </a:t>
            </a:r>
            <a:r>
              <a:rPr lang="en-US" dirty="0" err="1" smtClean="0"/>
              <a:t>terlibat</a:t>
            </a:r>
            <a:endParaRPr lang="en-US" dirty="0" smtClean="0"/>
          </a:p>
          <a:p>
            <a:r>
              <a:rPr lang="en-US" dirty="0" err="1" smtClean="0"/>
              <a:t>Ucapan</a:t>
            </a:r>
            <a:r>
              <a:rPr lang="en-US" dirty="0" smtClean="0"/>
              <a:t> </a:t>
            </a:r>
            <a:r>
              <a:rPr lang="en-US" dirty="0" err="1"/>
              <a:t>terima</a:t>
            </a:r>
            <a:r>
              <a:rPr lang="en-US" dirty="0"/>
              <a:t> </a:t>
            </a:r>
            <a:r>
              <a:rPr lang="en-US" dirty="0" err="1" smtClean="0"/>
              <a:t>kasih</a:t>
            </a:r>
            <a:r>
              <a:rPr lang="en-US" dirty="0" smtClean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disampaikan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personal, </a:t>
            </a:r>
            <a:r>
              <a:rPr lang="en-US" dirty="0" err="1"/>
              <a:t>institusi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penerbit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1313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TINJAUAN MATAKULIAH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92896"/>
            <a:ext cx="8229600" cy="2024356"/>
          </a:xfrm>
        </p:spPr>
        <p:txBody>
          <a:bodyPr/>
          <a:lstStyle/>
          <a:p>
            <a:r>
              <a:rPr lang="en-US" dirty="0" err="1"/>
              <a:t>menguraikan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ringkas</a:t>
            </a:r>
            <a:r>
              <a:rPr lang="en-US" dirty="0"/>
              <a:t> </a:t>
            </a:r>
            <a:r>
              <a:rPr lang="en-US" dirty="0" err="1"/>
              <a:t>deskripsi</a:t>
            </a:r>
            <a:r>
              <a:rPr lang="en-US" dirty="0"/>
              <a:t> </a:t>
            </a:r>
            <a:r>
              <a:rPr lang="en-US" dirty="0" err="1"/>
              <a:t>matakuliah</a:t>
            </a:r>
            <a:r>
              <a:rPr lang="en-US" dirty="0"/>
              <a:t>, </a:t>
            </a:r>
            <a:r>
              <a:rPr lang="en-US" dirty="0" err="1"/>
              <a:t>peta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rumusan</a:t>
            </a:r>
            <a:r>
              <a:rPr lang="en-US" dirty="0"/>
              <a:t> </a:t>
            </a:r>
            <a:r>
              <a:rPr lang="en-US" dirty="0" err="1"/>
              <a:t>kompetensi</a:t>
            </a:r>
            <a:r>
              <a:rPr lang="en-US" dirty="0"/>
              <a:t>,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capaian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23700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40" y="739338"/>
            <a:ext cx="8998796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KEMAMPUAN AKHIR YANG DIHARAPKAN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73330"/>
            <a:ext cx="8229600" cy="4525963"/>
          </a:xfrm>
        </p:spPr>
        <p:txBody>
          <a:bodyPr/>
          <a:lstStyle/>
          <a:p>
            <a:r>
              <a:rPr lang="en-US" dirty="0" err="1"/>
              <a:t>menguraikan</a:t>
            </a:r>
            <a:r>
              <a:rPr lang="en-US" dirty="0"/>
              <a:t> </a:t>
            </a:r>
            <a:r>
              <a:rPr lang="en-US" dirty="0" err="1"/>
              <a:t>kompetensi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tiap</a:t>
            </a:r>
            <a:r>
              <a:rPr lang="en-US" dirty="0"/>
              <a:t> </a:t>
            </a:r>
            <a:r>
              <a:rPr lang="en-US" dirty="0" err="1"/>
              <a:t>bab</a:t>
            </a:r>
            <a:r>
              <a:rPr lang="en-US" dirty="0"/>
              <a:t>,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rumusan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 smtClean="0"/>
              <a:t>kurikulum</a:t>
            </a:r>
            <a:endParaRPr lang="en-US" dirty="0" smtClean="0"/>
          </a:p>
          <a:p>
            <a:r>
              <a:rPr lang="en-US" dirty="0" err="1" smtClean="0"/>
              <a:t>penulis</a:t>
            </a:r>
            <a:r>
              <a:rPr lang="en-US" dirty="0" smtClean="0"/>
              <a:t> </a:t>
            </a:r>
            <a:r>
              <a:rPr lang="en-US" dirty="0" err="1"/>
              <a:t>disarankan</a:t>
            </a:r>
            <a:r>
              <a:rPr lang="en-US" dirty="0"/>
              <a:t> 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mencantumkan</a:t>
            </a:r>
            <a:r>
              <a:rPr lang="en-US" dirty="0"/>
              <a:t> </a:t>
            </a:r>
            <a:r>
              <a:rPr lang="en-US" dirty="0" err="1"/>
              <a:t>kompetensi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i="1" dirty="0"/>
              <a:t>hard skill,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mencantumkan</a:t>
            </a:r>
            <a:r>
              <a:rPr lang="en-US" dirty="0"/>
              <a:t> </a:t>
            </a:r>
            <a:r>
              <a:rPr lang="en-US" dirty="0" err="1"/>
              <a:t>kompetensi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i="1" dirty="0"/>
              <a:t>soft </a:t>
            </a:r>
            <a:r>
              <a:rPr lang="en-US" i="1" dirty="0" smtClean="0"/>
              <a:t>skill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061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77378"/>
            <a:ext cx="8229600" cy="1143000"/>
          </a:xfrm>
        </p:spPr>
        <p:txBody>
          <a:bodyPr/>
          <a:lstStyle/>
          <a:p>
            <a:r>
              <a:rPr lang="en-US" b="1" dirty="0" smtClean="0"/>
              <a:t>RANGKUMAN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95880"/>
            <a:ext cx="8229600" cy="4525963"/>
          </a:xfrm>
        </p:spPr>
        <p:txBody>
          <a:bodyPr/>
          <a:lstStyle/>
          <a:p>
            <a:r>
              <a:rPr lang="en-US" dirty="0" err="1"/>
              <a:t>memaparkan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jelas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singkat</a:t>
            </a:r>
            <a:r>
              <a:rPr lang="en-US" dirty="0"/>
              <a:t> </a:t>
            </a:r>
            <a:r>
              <a:rPr lang="en-US" dirty="0" err="1"/>
              <a:t>inti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materi</a:t>
            </a:r>
            <a:r>
              <a:rPr lang="en-US" dirty="0"/>
              <a:t> yang </a:t>
            </a:r>
            <a:r>
              <a:rPr lang="en-US" dirty="0" err="1"/>
              <a:t>dibahas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 smtClean="0"/>
              <a:t>bab</a:t>
            </a:r>
            <a:endParaRPr lang="en-US" dirty="0" smtClean="0"/>
          </a:p>
          <a:p>
            <a:r>
              <a:rPr lang="en-US" dirty="0" smtClean="0"/>
              <a:t>Hal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/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didik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inti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materi</a:t>
            </a:r>
            <a:r>
              <a:rPr lang="en-US" dirty="0"/>
              <a:t> yang </a:t>
            </a:r>
            <a:r>
              <a:rPr lang="en-US" dirty="0" err="1" smtClean="0"/>
              <a:t>disajikan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012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BAHAN DISKUSI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5856" y="1600200"/>
            <a:ext cx="8686800" cy="4525963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ciri</a:t>
            </a:r>
            <a:r>
              <a:rPr lang="en-US" dirty="0"/>
              <a:t> </a:t>
            </a:r>
            <a:r>
              <a:rPr lang="en-US" dirty="0" err="1"/>
              <a:t>khas</a:t>
            </a:r>
            <a:r>
              <a:rPr lang="en-US" dirty="0"/>
              <a:t> </a:t>
            </a:r>
            <a:r>
              <a:rPr lang="en-US" dirty="0" err="1"/>
              <a:t>buku</a:t>
            </a:r>
            <a:r>
              <a:rPr lang="en-US" dirty="0"/>
              <a:t> </a:t>
            </a:r>
            <a:r>
              <a:rPr lang="en-US" dirty="0" smtClean="0"/>
              <a:t>ajar</a:t>
            </a:r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konteks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</a:t>
            </a:r>
            <a:r>
              <a:rPr lang="en-US" dirty="0" err="1"/>
              <a:t>berpusat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i="1" dirty="0" smtClean="0"/>
              <a:t>Students </a:t>
            </a:r>
            <a:r>
              <a:rPr lang="en-US" i="1" dirty="0"/>
              <a:t>Centered Learning</a:t>
            </a:r>
            <a:r>
              <a:rPr lang="en-US" dirty="0"/>
              <a:t>), </a:t>
            </a:r>
            <a:r>
              <a:rPr lang="en-US" dirty="0" err="1"/>
              <a:t>topik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didiskusikan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sebagian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dituliskan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buku</a:t>
            </a:r>
            <a:r>
              <a:rPr lang="en-US" dirty="0"/>
              <a:t> </a:t>
            </a:r>
            <a:r>
              <a:rPr lang="en-US" dirty="0" smtClean="0"/>
              <a:t>ajar</a:t>
            </a:r>
            <a:endParaRPr lang="en-US" dirty="0"/>
          </a:p>
          <a:p>
            <a:r>
              <a:rPr lang="en-US" b="1" dirty="0" err="1">
                <a:solidFill>
                  <a:srgbClr val="FF0000"/>
                </a:solidFill>
              </a:rPr>
              <a:t>Contoh</a:t>
            </a:r>
            <a:r>
              <a:rPr lang="en-US" dirty="0">
                <a:solidFill>
                  <a:srgbClr val="FF0000"/>
                </a:solidFill>
              </a:rPr>
              <a:t> : </a:t>
            </a:r>
            <a:endParaRPr lang="en-US" dirty="0" smtClean="0">
              <a:solidFill>
                <a:srgbClr val="FF0000"/>
              </a:solidFill>
            </a:endParaRPr>
          </a:p>
          <a:p>
            <a:pPr lvl="1"/>
            <a:r>
              <a:rPr lang="en-US" dirty="0" smtClean="0">
                <a:latin typeface="Wingdings"/>
              </a:rPr>
              <a:t>?</a:t>
            </a:r>
            <a:r>
              <a:rPr lang="en-US" dirty="0" err="1"/>
              <a:t>Diskusikan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keterkaitan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ajar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buku</a:t>
            </a:r>
            <a:r>
              <a:rPr lang="en-US" dirty="0"/>
              <a:t> ajar, </a:t>
            </a:r>
            <a:r>
              <a:rPr lang="en-US" dirty="0" err="1"/>
              <a:t>buku</a:t>
            </a:r>
            <a:r>
              <a:rPr lang="en-US" dirty="0"/>
              <a:t> </a:t>
            </a:r>
            <a:r>
              <a:rPr lang="en-US" dirty="0" err="1"/>
              <a:t>teks</a:t>
            </a:r>
            <a:r>
              <a:rPr lang="en-US" dirty="0"/>
              <a:t>, </a:t>
            </a:r>
            <a:r>
              <a:rPr lang="en-US" dirty="0" err="1"/>
              <a:t>jurnal</a:t>
            </a:r>
            <a:r>
              <a:rPr lang="en-US" dirty="0"/>
              <a:t>, diktat, </a:t>
            </a:r>
            <a:r>
              <a:rPr lang="en-US" dirty="0" err="1"/>
              <a:t>kliping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sebagainya</a:t>
            </a:r>
            <a:r>
              <a:rPr lang="en-US" dirty="0"/>
              <a:t>. </a:t>
            </a:r>
            <a:endParaRPr lang="en-US" dirty="0" smtClean="0"/>
          </a:p>
          <a:p>
            <a:pPr lvl="1"/>
            <a:r>
              <a:rPr lang="en-US" dirty="0" smtClean="0">
                <a:latin typeface="Wingdings"/>
              </a:rPr>
              <a:t>?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ajar agar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halamannya</a:t>
            </a:r>
            <a:r>
              <a:rPr lang="en-US" dirty="0"/>
              <a:t> </a:t>
            </a:r>
            <a:r>
              <a:rPr lang="en-US" dirty="0" err="1"/>
              <a:t>sedikit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pula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yang </a:t>
            </a:r>
            <a:r>
              <a:rPr lang="en-US" dirty="0" err="1"/>
              <a:t>halamannya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. </a:t>
            </a:r>
            <a:endParaRPr lang="en-US" dirty="0" smtClean="0"/>
          </a:p>
          <a:p>
            <a:pPr lvl="1"/>
            <a:r>
              <a:rPr lang="en-US" dirty="0" smtClean="0">
                <a:latin typeface="Wingdings"/>
              </a:rPr>
              <a:t>?</a:t>
            </a:r>
            <a:r>
              <a:rPr lang="en-US" dirty="0" err="1"/>
              <a:t>Bandingkan</a:t>
            </a:r>
            <a:r>
              <a:rPr lang="en-US" dirty="0"/>
              <a:t> </a:t>
            </a:r>
            <a:r>
              <a:rPr lang="en-US" dirty="0" err="1"/>
              <a:t>kelemahan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kekurangan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ajar yang tipis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tebal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884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2334758"/>
              </p:ext>
            </p:extLst>
          </p:nvPr>
        </p:nvGraphicFramePr>
        <p:xfrm>
          <a:off x="457200" y="557624"/>
          <a:ext cx="8229600" cy="55685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697327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53458"/>
            <a:ext cx="8229600" cy="1143000"/>
          </a:xfrm>
        </p:spPr>
        <p:txBody>
          <a:bodyPr/>
          <a:lstStyle/>
          <a:p>
            <a:r>
              <a:rPr lang="en-US" b="1" dirty="0" smtClean="0"/>
              <a:t>LATIHAN SOAL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71960"/>
            <a:ext cx="8229600" cy="4525963"/>
          </a:xfrm>
        </p:spPr>
        <p:txBody>
          <a:bodyPr/>
          <a:lstStyle/>
          <a:p>
            <a:r>
              <a:rPr lang="en-US" dirty="0" err="1"/>
              <a:t>Soal-soal</a:t>
            </a:r>
            <a:r>
              <a:rPr lang="en-US" dirty="0"/>
              <a:t> yang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soal</a:t>
            </a:r>
            <a:r>
              <a:rPr lang="en-US" dirty="0"/>
              <a:t> yang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menilai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mengukur</a:t>
            </a:r>
            <a:r>
              <a:rPr lang="en-US" dirty="0"/>
              <a:t> </a:t>
            </a:r>
            <a:r>
              <a:rPr lang="en-US" dirty="0" err="1"/>
              <a:t>capaian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materi</a:t>
            </a:r>
            <a:r>
              <a:rPr lang="en-US" dirty="0"/>
              <a:t> yang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pembahasan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 </a:t>
            </a:r>
            <a:r>
              <a:rPr lang="en-US" dirty="0" err="1" smtClean="0"/>
              <a:t>bab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penciri</a:t>
            </a:r>
            <a:r>
              <a:rPr lang="en-US" dirty="0"/>
              <a:t> </a:t>
            </a:r>
            <a:r>
              <a:rPr lang="en-US" dirty="0" err="1"/>
              <a:t>buku</a:t>
            </a:r>
            <a:r>
              <a:rPr lang="en-US" dirty="0"/>
              <a:t> </a:t>
            </a:r>
            <a:r>
              <a:rPr lang="en-US" dirty="0" smtClean="0"/>
              <a:t>ajar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1329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489644"/>
            <a:ext cx="8229600" cy="1143000"/>
          </a:xfrm>
        </p:spPr>
        <p:txBody>
          <a:bodyPr>
            <a:noAutofit/>
          </a:bodyPr>
          <a:lstStyle/>
          <a:p>
            <a:r>
              <a:rPr lang="en-US" sz="8000" b="1" dirty="0" err="1" smtClean="0">
                <a:latin typeface="Apple Chancery"/>
                <a:cs typeface="Apple Chancery"/>
              </a:rPr>
              <a:t>Terima</a:t>
            </a:r>
            <a:r>
              <a:rPr lang="en-US" sz="8000" b="1" dirty="0" smtClean="0">
                <a:latin typeface="Apple Chancery"/>
                <a:cs typeface="Apple Chancery"/>
              </a:rPr>
              <a:t> </a:t>
            </a:r>
            <a:r>
              <a:rPr lang="en-US" sz="8000" b="1" dirty="0" err="1" smtClean="0">
                <a:latin typeface="Apple Chancery"/>
                <a:cs typeface="Apple Chancery"/>
              </a:rPr>
              <a:t>kasih</a:t>
            </a:r>
            <a:endParaRPr lang="en-US" sz="8000" b="1" dirty="0"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3493688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LANDASAN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Arial"/>
              <a:buAutoNum type="arabicPeriod"/>
            </a:pPr>
            <a:r>
              <a:rPr lang="en-US" dirty="0" err="1" smtClean="0"/>
              <a:t>Permendikbud</a:t>
            </a:r>
            <a:r>
              <a:rPr lang="en-US" dirty="0" smtClean="0"/>
              <a:t> No. 3 </a:t>
            </a:r>
            <a:r>
              <a:rPr lang="en-US" dirty="0" err="1" smtClean="0"/>
              <a:t>Tahun</a:t>
            </a:r>
            <a:r>
              <a:rPr lang="en-US" dirty="0" smtClean="0"/>
              <a:t> 2020 </a:t>
            </a:r>
            <a:r>
              <a:rPr lang="en-US" dirty="0" err="1" smtClean="0"/>
              <a:t>pasal</a:t>
            </a:r>
            <a:r>
              <a:rPr lang="en-US" dirty="0" smtClean="0"/>
              <a:t> 1.6: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proses </a:t>
            </a:r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en-US" dirty="0" err="1" smtClean="0"/>
              <a:t>mahasiswa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Dosen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Permendikbud</a:t>
            </a:r>
            <a:r>
              <a:rPr lang="en-US" dirty="0" smtClean="0"/>
              <a:t> No. 3 </a:t>
            </a:r>
            <a:r>
              <a:rPr lang="en-US" dirty="0" err="1" smtClean="0"/>
              <a:t>Tahun</a:t>
            </a:r>
            <a:r>
              <a:rPr lang="en-US" dirty="0" smtClean="0"/>
              <a:t> 2020 </a:t>
            </a:r>
            <a:r>
              <a:rPr lang="en-US" dirty="0" err="1" smtClean="0"/>
              <a:t>pasal</a:t>
            </a:r>
            <a:r>
              <a:rPr lang="en-US" dirty="0" smtClean="0"/>
              <a:t> 53 (2b), </a:t>
            </a:r>
            <a:r>
              <a:rPr lang="en-US" dirty="0" err="1" smtClean="0"/>
              <a:t>pasal</a:t>
            </a:r>
            <a:r>
              <a:rPr lang="en-US" dirty="0" smtClean="0"/>
              <a:t> 57 (2d),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60 (4d): </a:t>
            </a:r>
            <a:r>
              <a:rPr lang="en-US" dirty="0" err="1" smtClean="0"/>
              <a:t>Perguruan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mutu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ajar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pengayaan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33646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TUJUAN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40981"/>
            <a:ext cx="8229600" cy="3898592"/>
          </a:xfrm>
        </p:spPr>
        <p:txBody>
          <a:bodyPr/>
          <a:lstStyle/>
          <a:p>
            <a:pPr marL="514350" lvl="0" indent="-514350">
              <a:buAutoNum type="arabicPeriod"/>
            </a:pPr>
            <a:r>
              <a:rPr lang="id-ID" dirty="0" smtClean="0"/>
              <a:t>Tersusunnya </a:t>
            </a:r>
            <a:r>
              <a:rPr lang="id-ID" dirty="0"/>
              <a:t>sejumlah buku ajar yang sesuai dengan </a:t>
            </a:r>
            <a:r>
              <a:rPr lang="id-ID" dirty="0" smtClean="0"/>
              <a:t>Standar Nasional Pendidikan Tinggi</a:t>
            </a:r>
          </a:p>
          <a:p>
            <a:pPr marL="514350" lvl="0" indent="-514350">
              <a:buAutoNum type="arabicPeriod"/>
            </a:pPr>
            <a:r>
              <a:rPr lang="id-ID" dirty="0" smtClean="0"/>
              <a:t>Terjaminnya </a:t>
            </a:r>
            <a:r>
              <a:rPr lang="id-ID" dirty="0"/>
              <a:t>kualitas pembelajaran berbasis </a:t>
            </a:r>
            <a:r>
              <a:rPr lang="id-ID" i="1" dirty="0" smtClean="0"/>
              <a:t>Student Centered Learing</a:t>
            </a:r>
            <a:endParaRPr lang="en-ID" i="1" dirty="0" smtClean="0"/>
          </a:p>
          <a:p>
            <a:pPr marL="514350" lvl="0" indent="-514350">
              <a:buAutoNum type="arabicPeriod"/>
            </a:pPr>
            <a:r>
              <a:rPr lang="id-ID" dirty="0" smtClean="0"/>
              <a:t>Tercapainya </a:t>
            </a:r>
            <a:r>
              <a:rPr lang="id-ID" dirty="0"/>
              <a:t>lulusan yang </a:t>
            </a:r>
            <a:r>
              <a:rPr lang="id-ID" dirty="0" smtClean="0"/>
              <a:t>bermutu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467991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SYARAT PENGUSUL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695" y="1600200"/>
            <a:ext cx="8438985" cy="4735028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AutoNum type="arabicPeriod"/>
            </a:pPr>
            <a:r>
              <a:rPr lang="en-US" dirty="0" err="1" smtClean="0"/>
              <a:t>Dosen</a:t>
            </a:r>
            <a:r>
              <a:rPr lang="en-US" dirty="0" smtClean="0"/>
              <a:t> </a:t>
            </a:r>
            <a:r>
              <a:rPr lang="en-US" dirty="0" err="1"/>
              <a:t>tetap</a:t>
            </a:r>
            <a:r>
              <a:rPr lang="en-US" dirty="0"/>
              <a:t> PNS </a:t>
            </a:r>
            <a:r>
              <a:rPr lang="en-US" dirty="0" err="1"/>
              <a:t>dan</a:t>
            </a:r>
            <a:r>
              <a:rPr lang="en-US" dirty="0"/>
              <a:t> non-PNS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pendanaan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penyusunan</a:t>
            </a:r>
            <a:r>
              <a:rPr lang="en-US" dirty="0"/>
              <a:t> </a:t>
            </a:r>
            <a:r>
              <a:rPr lang="en-US" dirty="0" err="1"/>
              <a:t>buku</a:t>
            </a:r>
            <a:r>
              <a:rPr lang="en-US" dirty="0"/>
              <a:t> ajar,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 smtClean="0"/>
              <a:t>Kementerian</a:t>
            </a:r>
            <a:r>
              <a:rPr lang="en-US" dirty="0" smtClean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Universitas</a:t>
            </a:r>
            <a:r>
              <a:rPr lang="en-US" dirty="0"/>
              <a:t> </a:t>
            </a:r>
            <a:r>
              <a:rPr lang="en-US" dirty="0" err="1"/>
              <a:t>Jember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kurun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1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 smtClean="0"/>
              <a:t>terakhir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b="1" dirty="0" err="1"/>
              <a:t>Perorangan</a:t>
            </a:r>
            <a:r>
              <a:rPr lang="en-US" b="1" dirty="0"/>
              <a:t> </a:t>
            </a:r>
            <a:r>
              <a:rPr lang="en-US" b="1" dirty="0" err="1"/>
              <a:t>atau</a:t>
            </a:r>
            <a:r>
              <a:rPr lang="en-US" b="1" dirty="0"/>
              <a:t> </a:t>
            </a:r>
            <a:r>
              <a:rPr lang="en-US" b="1" dirty="0" err="1"/>
              <a:t>kelompok</a:t>
            </a:r>
            <a:r>
              <a:rPr lang="en-US" b="1" dirty="0"/>
              <a:t> </a:t>
            </a:r>
            <a:r>
              <a:rPr lang="en-US" b="1" dirty="0" err="1"/>
              <a:t>dosen</a:t>
            </a:r>
            <a:r>
              <a:rPr lang="en-US" b="1" dirty="0"/>
              <a:t> yang </a:t>
            </a:r>
            <a:r>
              <a:rPr lang="en-US" b="1" dirty="0" err="1"/>
              <a:t>telah</a:t>
            </a:r>
            <a:r>
              <a:rPr lang="en-US" b="1" dirty="0"/>
              <a:t> </a:t>
            </a:r>
            <a:r>
              <a:rPr lang="en-US" b="1" dirty="0" err="1"/>
              <a:t>mengunggah</a:t>
            </a:r>
            <a:r>
              <a:rPr lang="en-US" b="1" dirty="0"/>
              <a:t> RPS di </a:t>
            </a:r>
            <a:r>
              <a:rPr lang="en-US" b="1" i="1" dirty="0"/>
              <a:t>e-learning </a:t>
            </a:r>
            <a:endParaRPr lang="en-US" b="1" i="1" dirty="0" smtClean="0"/>
          </a:p>
          <a:p>
            <a:pPr marL="514350" indent="-514350">
              <a:buAutoNum type="arabicPeriod"/>
            </a:pPr>
            <a:r>
              <a:rPr lang="en-US" dirty="0" err="1"/>
              <a:t>Perorangan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dosen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mata</a:t>
            </a:r>
            <a:r>
              <a:rPr lang="en-US" dirty="0"/>
              <a:t> </a:t>
            </a:r>
            <a:r>
              <a:rPr lang="en-US" dirty="0" err="1"/>
              <a:t>kuliah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/>
              <a:t>Draft </a:t>
            </a:r>
            <a:r>
              <a:rPr lang="en-US" dirty="0" err="1"/>
              <a:t>buku</a:t>
            </a:r>
            <a:r>
              <a:rPr lang="en-US" dirty="0"/>
              <a:t> </a:t>
            </a:r>
            <a:r>
              <a:rPr lang="en-US" dirty="0" smtClean="0"/>
              <a:t>ajar yang </a:t>
            </a:r>
            <a:r>
              <a:rPr lang="en-US" dirty="0" err="1"/>
              <a:t>diajukan</a:t>
            </a:r>
            <a:r>
              <a:rPr lang="en-US" dirty="0"/>
              <a:t>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pernah</a:t>
            </a:r>
            <a:r>
              <a:rPr lang="en-US" dirty="0"/>
              <a:t> </a:t>
            </a:r>
            <a:r>
              <a:rPr lang="en-US" dirty="0" err="1"/>
              <a:t>didanai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sedang</a:t>
            </a:r>
            <a:r>
              <a:rPr lang="en-US" dirty="0"/>
              <a:t> </a:t>
            </a:r>
            <a:r>
              <a:rPr lang="en-US" dirty="0" err="1"/>
              <a:t>diajukan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pendanaan</a:t>
            </a:r>
            <a:r>
              <a:rPr lang="en-US" dirty="0"/>
              <a:t> lain </a:t>
            </a:r>
          </a:p>
        </p:txBody>
      </p:sp>
    </p:spTree>
    <p:extLst>
      <p:ext uri="{BB962C8B-B14F-4D97-AF65-F5344CB8AC3E}">
        <p14:creationId xmlns:p14="http://schemas.microsoft.com/office/powerpoint/2010/main" val="1029367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0350"/>
            <a:ext cx="8229600" cy="921968"/>
          </a:xfrm>
        </p:spPr>
        <p:txBody>
          <a:bodyPr/>
          <a:lstStyle/>
          <a:p>
            <a:r>
              <a:rPr lang="en-US" b="1" dirty="0" smtClean="0"/>
              <a:t>MEKANISME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26" y="1338034"/>
            <a:ext cx="8911673" cy="5185111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AutoNum type="arabicPeriod"/>
            </a:pPr>
            <a:r>
              <a:rPr lang="id-ID" dirty="0" smtClean="0"/>
              <a:t>Calon </a:t>
            </a:r>
            <a:r>
              <a:rPr lang="id-ID" dirty="0"/>
              <a:t>penulis mengikuti sosialisasi secara </a:t>
            </a:r>
            <a:r>
              <a:rPr lang="id-ID" i="1" dirty="0"/>
              <a:t>virtual</a:t>
            </a:r>
            <a:r>
              <a:rPr lang="id-ID" dirty="0"/>
              <a:t> </a:t>
            </a:r>
            <a:endParaRPr lang="en-US" dirty="0"/>
          </a:p>
          <a:p>
            <a:pPr marL="514350" indent="-514350">
              <a:buAutoNum type="arabicPeriod"/>
            </a:pPr>
            <a:r>
              <a:rPr lang="id-ID" dirty="0" smtClean="0"/>
              <a:t>Pengusul </a:t>
            </a:r>
            <a:r>
              <a:rPr lang="id-ID" dirty="0"/>
              <a:t>mengajukan </a:t>
            </a:r>
            <a:r>
              <a:rPr lang="id-ID" i="1" dirty="0"/>
              <a:t>draft</a:t>
            </a:r>
            <a:r>
              <a:rPr lang="id-ID" dirty="0"/>
              <a:t> buku </a:t>
            </a:r>
            <a:r>
              <a:rPr lang="id-ID" dirty="0" smtClean="0"/>
              <a:t>ajar dengan </a:t>
            </a:r>
            <a:r>
              <a:rPr lang="id-ID" dirty="0"/>
              <a:t>format yang telah disesuaikan dengan pedoman yang ada di </a:t>
            </a:r>
            <a:r>
              <a:rPr lang="id-ID" u="sng" dirty="0">
                <a:hlinkClick r:id="rId2"/>
              </a:rPr>
              <a:t>http://lp3m.unej.ac.id/?</a:t>
            </a:r>
            <a:r>
              <a:rPr lang="id-ID" u="sng" dirty="0" smtClean="0">
                <a:hlinkClick r:id="rId2"/>
              </a:rPr>
              <a:t>wpdmpro=panduan-hibah-pembelajaran-berbasis-riset-2018</a:t>
            </a:r>
            <a:endParaRPr lang="id-ID" dirty="0"/>
          </a:p>
          <a:p>
            <a:pPr marL="514350" lvl="0" indent="-514350">
              <a:buFont typeface="Arial"/>
              <a:buAutoNum type="arabicPeriod"/>
            </a:pPr>
            <a:r>
              <a:rPr lang="en-US" dirty="0" err="1"/>
              <a:t>Pengusul</a:t>
            </a:r>
            <a:r>
              <a:rPr lang="en-US" dirty="0"/>
              <a:t> </a:t>
            </a:r>
            <a:r>
              <a:rPr lang="en-US" dirty="0" err="1"/>
              <a:t>mengunggah</a:t>
            </a:r>
            <a:r>
              <a:rPr lang="en-US" dirty="0"/>
              <a:t> </a:t>
            </a:r>
            <a:r>
              <a:rPr lang="en-US" i="1" dirty="0"/>
              <a:t>draft</a:t>
            </a:r>
            <a:r>
              <a:rPr lang="en-US" dirty="0"/>
              <a:t> </a:t>
            </a:r>
            <a:r>
              <a:rPr lang="en-US" dirty="0" err="1" smtClean="0"/>
              <a:t>buku</a:t>
            </a:r>
            <a:r>
              <a:rPr lang="en-US" dirty="0" smtClean="0"/>
              <a:t> ajar </a:t>
            </a:r>
            <a:r>
              <a:rPr lang="en-US" dirty="0" err="1" smtClean="0"/>
              <a:t>lengkap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siap</a:t>
            </a:r>
            <a:r>
              <a:rPr lang="en-US" dirty="0"/>
              <a:t> </a:t>
            </a:r>
            <a:r>
              <a:rPr lang="en-US" dirty="0" err="1"/>
              <a:t>cetak</a:t>
            </a:r>
            <a:r>
              <a:rPr lang="en-US" dirty="0"/>
              <a:t>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i="1" dirty="0"/>
              <a:t>scan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pengantar</a:t>
            </a:r>
            <a:r>
              <a:rPr lang="en-US" dirty="0"/>
              <a:t> </a:t>
            </a:r>
            <a:r>
              <a:rPr lang="en-US" dirty="0" err="1"/>
              <a:t>ditujukan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Ketua</a:t>
            </a:r>
            <a:r>
              <a:rPr lang="en-US" dirty="0"/>
              <a:t> LP3M yang </a:t>
            </a:r>
            <a:r>
              <a:rPr lang="en-US" dirty="0" err="1"/>
              <a:t>diketahui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Dekan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Direktur</a:t>
            </a:r>
            <a:r>
              <a:rPr lang="en-US" dirty="0"/>
              <a:t> </a:t>
            </a:r>
            <a:r>
              <a:rPr lang="en-US" dirty="0" err="1"/>
              <a:t>Pascasarjana</a:t>
            </a:r>
            <a:r>
              <a:rPr lang="en-US" dirty="0"/>
              <a:t>. </a:t>
            </a:r>
            <a:endParaRPr lang="en-US" dirty="0" smtClean="0"/>
          </a:p>
          <a:p>
            <a:pPr marL="514350" lvl="0" indent="-514350">
              <a:buFont typeface="Arial"/>
              <a:buAutoNum type="arabicPeriod"/>
            </a:pPr>
            <a:r>
              <a:rPr lang="en-US" dirty="0" err="1" smtClean="0"/>
              <a:t>Pengunggahan</a:t>
            </a:r>
            <a:r>
              <a:rPr lang="en-US" dirty="0" smtClean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/>
              <a:t>14 </a:t>
            </a:r>
            <a:r>
              <a:rPr lang="en-US" dirty="0" err="1"/>
              <a:t>Oktober</a:t>
            </a:r>
            <a:r>
              <a:rPr lang="en-US" dirty="0"/>
              <a:t> 2020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30 </a:t>
            </a:r>
            <a:r>
              <a:rPr lang="en-US" dirty="0" err="1"/>
              <a:t>Oktober</a:t>
            </a:r>
            <a:r>
              <a:rPr lang="en-US" dirty="0"/>
              <a:t> </a:t>
            </a:r>
            <a:r>
              <a:rPr lang="en-US" dirty="0" smtClean="0"/>
              <a:t>2020 </a:t>
            </a:r>
            <a:r>
              <a:rPr lang="en-US" dirty="0" err="1" smtClean="0"/>
              <a:t>pada</a:t>
            </a:r>
            <a:r>
              <a:rPr lang="en-US" dirty="0"/>
              <a:t> </a:t>
            </a:r>
            <a:r>
              <a:rPr lang="en-US" dirty="0" smtClean="0"/>
              <a:t>https</a:t>
            </a:r>
            <a:r>
              <a:rPr lang="en-US" dirty="0"/>
              <a:t>://</a:t>
            </a:r>
            <a:r>
              <a:rPr lang="en-US" dirty="0" err="1"/>
              <a:t>forms.gle</a:t>
            </a:r>
            <a:r>
              <a:rPr lang="en-US" dirty="0"/>
              <a:t>/9RHpDYFNMTYtcgnT7</a:t>
            </a:r>
            <a:endParaRPr lang="en-US" dirty="0" smtClean="0"/>
          </a:p>
          <a:p>
            <a:pPr marL="514350" lvl="0" indent="-514350">
              <a:buFont typeface="Arial"/>
              <a:buAutoNum type="arabicPeriod"/>
            </a:pPr>
            <a:r>
              <a:rPr lang="en-US" i="1" dirty="0" smtClean="0"/>
              <a:t>Draft</a:t>
            </a:r>
            <a:r>
              <a:rPr lang="en-US" dirty="0" smtClean="0"/>
              <a:t> </a:t>
            </a:r>
            <a:r>
              <a:rPr lang="en-US" dirty="0" err="1"/>
              <a:t>buku</a:t>
            </a:r>
            <a:r>
              <a:rPr lang="en-US" dirty="0"/>
              <a:t> ajar </a:t>
            </a:r>
            <a:r>
              <a:rPr lang="en-US" dirty="0" err="1"/>
              <a:t>dikirim</a:t>
            </a:r>
            <a:r>
              <a:rPr lang="en-US" dirty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bentuk</a:t>
            </a:r>
            <a:r>
              <a:rPr lang="en-US" dirty="0"/>
              <a:t> 1 (</a:t>
            </a:r>
            <a:r>
              <a:rPr lang="en-US" dirty="0" err="1"/>
              <a:t>satu</a:t>
            </a:r>
            <a:r>
              <a:rPr lang="en-US" dirty="0"/>
              <a:t>) file </a:t>
            </a:r>
            <a:r>
              <a:rPr lang="en-US" dirty="0" err="1"/>
              <a:t>pdf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smtClean="0"/>
              <a:t>file: </a:t>
            </a:r>
            <a:r>
              <a:rPr lang="en-US" b="1" dirty="0" err="1"/>
              <a:t>nama</a:t>
            </a:r>
            <a:r>
              <a:rPr lang="en-US" b="1" dirty="0"/>
              <a:t> </a:t>
            </a:r>
            <a:r>
              <a:rPr lang="en-US" b="1" dirty="0" err="1" smtClean="0"/>
              <a:t>Fakultas_nama</a:t>
            </a:r>
            <a:r>
              <a:rPr lang="en-US" b="1" dirty="0" smtClean="0"/>
              <a:t> </a:t>
            </a:r>
            <a:r>
              <a:rPr lang="en-US" b="1" dirty="0" err="1"/>
              <a:t>ketua</a:t>
            </a:r>
            <a:r>
              <a:rPr lang="en-US" b="1" dirty="0"/>
              <a:t> </a:t>
            </a:r>
            <a:r>
              <a:rPr lang="en-US" b="1" dirty="0" err="1"/>
              <a:t>pengusul.pdf</a:t>
            </a:r>
            <a:r>
              <a:rPr lang="en-US" b="1" dirty="0"/>
              <a:t> </a:t>
            </a:r>
            <a:endParaRPr lang="en-ID" dirty="0"/>
          </a:p>
          <a:p>
            <a:pPr marL="514350" lvl="0" indent="-514350">
              <a:buFont typeface="Arial"/>
              <a:buAutoNum type="arabicPeriod"/>
            </a:pPr>
            <a:r>
              <a:rPr lang="id-ID" dirty="0"/>
              <a:t>Pengusul yang </a:t>
            </a:r>
            <a:r>
              <a:rPr lang="en-US" i="1" dirty="0"/>
              <a:t>draft</a:t>
            </a:r>
            <a:r>
              <a:rPr lang="en-US" dirty="0"/>
              <a:t> </a:t>
            </a:r>
            <a:r>
              <a:rPr lang="en-US" dirty="0" err="1"/>
              <a:t>buku</a:t>
            </a:r>
            <a:r>
              <a:rPr lang="en-US" dirty="0"/>
              <a:t> </a:t>
            </a:r>
            <a:r>
              <a:rPr lang="en-US" dirty="0" err="1" smtClean="0"/>
              <a:t>ajarny</a:t>
            </a:r>
            <a:r>
              <a:rPr lang="id-ID" dirty="0" smtClean="0"/>
              <a:t>a diterima harus bersedia menandatangani </a:t>
            </a:r>
            <a:r>
              <a:rPr lang="id-ID" dirty="0"/>
              <a:t>kontrak kerja dan sanggup menyelesaikan penulisan buku pada akhir November 2020 </a:t>
            </a:r>
            <a:endParaRPr lang="en-ID" dirty="0"/>
          </a:p>
          <a:p>
            <a:pPr marL="514350" indent="-514350">
              <a:buAutoNum type="arabicPeriod"/>
            </a:pPr>
            <a:r>
              <a:rPr lang="id-ID" dirty="0"/>
              <a:t>Penulis  wajib  menyusun dalam </a:t>
            </a:r>
            <a:r>
              <a:rPr lang="id-ID" i="1" dirty="0"/>
              <a:t>e-book</a:t>
            </a:r>
            <a:r>
              <a:rPr lang="id-ID" dirty="0"/>
              <a:t>  dan  mendaftarkan  ISBN 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20104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KRITERIA PENILAIAN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lvl="0" indent="-514350">
              <a:buAutoNum type="arabicPeriod"/>
            </a:pPr>
            <a:r>
              <a:rPr lang="id-ID" dirty="0" smtClean="0"/>
              <a:t>Semua </a:t>
            </a:r>
            <a:r>
              <a:rPr lang="id-ID" i="1" dirty="0"/>
              <a:t>draft</a:t>
            </a:r>
            <a:r>
              <a:rPr lang="id-ID" dirty="0"/>
              <a:t> </a:t>
            </a:r>
            <a:r>
              <a:rPr lang="id-ID" dirty="0" smtClean="0"/>
              <a:t>buku ajar </a:t>
            </a:r>
            <a:r>
              <a:rPr lang="id-ID" dirty="0"/>
              <a:t>yang diajukan pengusul akan diseleksi oleh Tim </a:t>
            </a:r>
            <a:r>
              <a:rPr lang="id-ID" i="1" dirty="0"/>
              <a:t>Reviewer</a:t>
            </a:r>
            <a:r>
              <a:rPr lang="id-ID" dirty="0"/>
              <a:t> untuk menetapkan buku </a:t>
            </a:r>
            <a:r>
              <a:rPr lang="id-ID" dirty="0" smtClean="0"/>
              <a:t>ajar yang </a:t>
            </a:r>
            <a:r>
              <a:rPr lang="id-ID" dirty="0"/>
              <a:t>akan </a:t>
            </a:r>
            <a:r>
              <a:rPr lang="id-ID" dirty="0" smtClean="0"/>
              <a:t>didanai</a:t>
            </a:r>
            <a:endParaRPr lang="en-ID" dirty="0"/>
          </a:p>
          <a:p>
            <a:pPr marL="514350" lvl="0" indent="-514350">
              <a:buAutoNum type="arabicPeriod"/>
            </a:pPr>
            <a:r>
              <a:rPr lang="id-ID" dirty="0" smtClean="0"/>
              <a:t>Kriteria  penilaian:  </a:t>
            </a:r>
            <a:endParaRPr lang="en-ID" dirty="0"/>
          </a:p>
          <a:p>
            <a:pPr marL="0" indent="0">
              <a:buNone/>
            </a:pPr>
            <a:r>
              <a:rPr lang="id-ID" dirty="0" smtClean="0"/>
              <a:t>	a</a:t>
            </a:r>
            <a:r>
              <a:rPr lang="id-ID" dirty="0"/>
              <a:t>) Kesesuaian  dengan  bidang  keilmuan (20%)</a:t>
            </a:r>
            <a:endParaRPr lang="en-ID" dirty="0"/>
          </a:p>
          <a:p>
            <a:pPr marL="0" indent="0">
              <a:buNone/>
            </a:pPr>
            <a:r>
              <a:rPr lang="id-ID" dirty="0" smtClean="0"/>
              <a:t>	b</a:t>
            </a:r>
            <a:r>
              <a:rPr lang="id-ID" dirty="0"/>
              <a:t>) Koherensi  rancangan buku (30%)</a:t>
            </a:r>
            <a:endParaRPr lang="en-ID" dirty="0"/>
          </a:p>
          <a:p>
            <a:pPr marL="0" indent="0">
              <a:buNone/>
            </a:pPr>
            <a:r>
              <a:rPr lang="id-ID" dirty="0" smtClean="0"/>
              <a:t>	c</a:t>
            </a:r>
            <a:r>
              <a:rPr lang="id-ID" dirty="0"/>
              <a:t>) Prosentase penyelesaian buku (30%)</a:t>
            </a:r>
            <a:endParaRPr lang="en-ID" dirty="0"/>
          </a:p>
          <a:p>
            <a:pPr marL="0" indent="0">
              <a:buNone/>
            </a:pPr>
            <a:r>
              <a:rPr lang="id-ID" dirty="0" smtClean="0"/>
              <a:t>	d</a:t>
            </a:r>
            <a:r>
              <a:rPr lang="id-ID" dirty="0"/>
              <a:t>) Estetika </a:t>
            </a:r>
            <a:r>
              <a:rPr lang="id-ID" i="1" dirty="0"/>
              <a:t>lay out</a:t>
            </a:r>
            <a:r>
              <a:rPr lang="id-ID" dirty="0"/>
              <a:t> buku (20%)</a:t>
            </a:r>
            <a:endParaRPr lang="en-ID" dirty="0"/>
          </a:p>
          <a:p>
            <a:pPr marL="514350" lvl="0" indent="-514350">
              <a:buAutoNum type="arabicPeriod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60258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778"/>
            <a:ext cx="8229600" cy="1143000"/>
          </a:xfrm>
        </p:spPr>
        <p:txBody>
          <a:bodyPr/>
          <a:lstStyle/>
          <a:p>
            <a:r>
              <a:rPr lang="en-US" b="1" dirty="0" smtClean="0"/>
              <a:t>SISTEMATIKA BUKU AJAR</a:t>
            </a:r>
            <a:endParaRPr lang="en-US" b="1" dirty="0"/>
          </a:p>
        </p:txBody>
      </p:sp>
      <p:pic>
        <p:nvPicPr>
          <p:cNvPr id="3" name="Picture 2" descr="Screen Shot 2020-10-13 at 3.42.32 AM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632" t="24726" r="48169" b="9290"/>
          <a:stretch/>
        </p:blipFill>
        <p:spPr>
          <a:xfrm>
            <a:off x="1967026" y="1037800"/>
            <a:ext cx="5152212" cy="5757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374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197188"/>
            <a:ext cx="8229600" cy="933547"/>
          </a:xfrm>
        </p:spPr>
        <p:txBody>
          <a:bodyPr/>
          <a:lstStyle/>
          <a:p>
            <a:r>
              <a:rPr lang="en-US" b="1" dirty="0" smtClean="0"/>
              <a:t>BUKU AJAR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208185"/>
            <a:ext cx="8464153" cy="5649815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Buku</a:t>
            </a:r>
            <a:r>
              <a:rPr lang="en-US" dirty="0"/>
              <a:t> ajar </a:t>
            </a:r>
            <a:r>
              <a:rPr lang="en-US" dirty="0" err="1"/>
              <a:t>memuat</a:t>
            </a:r>
            <a:r>
              <a:rPr lang="en-US" dirty="0"/>
              <a:t> </a:t>
            </a:r>
            <a:r>
              <a:rPr lang="en-US" dirty="0" err="1"/>
              <a:t>kumpulan</a:t>
            </a:r>
            <a:r>
              <a:rPr lang="en-US" dirty="0"/>
              <a:t> </a:t>
            </a:r>
            <a:r>
              <a:rPr lang="en-US" dirty="0" err="1"/>
              <a:t>bahan-bahan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materi</a:t>
            </a:r>
            <a:r>
              <a:rPr lang="en-US" dirty="0"/>
              <a:t> </a:t>
            </a:r>
            <a:r>
              <a:rPr lang="en-US" dirty="0" err="1"/>
              <a:t>perkuliahan</a:t>
            </a:r>
            <a:r>
              <a:rPr lang="en-US" dirty="0"/>
              <a:t> yang </a:t>
            </a:r>
            <a:r>
              <a:rPr lang="en-US" dirty="0" err="1"/>
              <a:t>disusun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sistimatis</a:t>
            </a:r>
            <a:r>
              <a:rPr lang="en-US" dirty="0"/>
              <a:t> yang </a:t>
            </a:r>
            <a:r>
              <a:rPr lang="en-US" dirty="0" err="1"/>
              <a:t>dipergunakan</a:t>
            </a:r>
            <a:r>
              <a:rPr lang="en-US" dirty="0"/>
              <a:t> </a:t>
            </a:r>
            <a:r>
              <a:rPr lang="en-US" dirty="0" err="1"/>
              <a:t>dosen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 smtClean="0"/>
              <a:t>perkuliahan</a:t>
            </a:r>
            <a:endParaRPr lang="en-US" dirty="0" smtClean="0"/>
          </a:p>
          <a:p>
            <a:r>
              <a:rPr lang="en-US" dirty="0" err="1" smtClean="0"/>
              <a:t>Urutan</a:t>
            </a:r>
            <a:r>
              <a:rPr lang="en-US" dirty="0" smtClean="0"/>
              <a:t> </a:t>
            </a:r>
            <a:r>
              <a:rPr lang="en-US" dirty="0" err="1"/>
              <a:t>materi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buku</a:t>
            </a:r>
            <a:r>
              <a:rPr lang="en-US" dirty="0"/>
              <a:t> ajar </a:t>
            </a:r>
            <a:r>
              <a:rPr lang="en-US" dirty="0" err="1"/>
              <a:t>disusun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keperluan</a:t>
            </a:r>
            <a:r>
              <a:rPr lang="en-US" dirty="0"/>
              <a:t> </a:t>
            </a:r>
            <a:r>
              <a:rPr lang="en-US" dirty="0" err="1"/>
              <a:t>mengajar</a:t>
            </a:r>
            <a:r>
              <a:rPr lang="en-US" dirty="0"/>
              <a:t> (</a:t>
            </a:r>
            <a:r>
              <a:rPr lang="en-US" i="1" dirty="0" smtClean="0"/>
              <a:t>teaching </a:t>
            </a:r>
            <a:r>
              <a:rPr lang="en-US" i="1" dirty="0"/>
              <a:t>oriented</a:t>
            </a:r>
            <a:r>
              <a:rPr lang="en-US" dirty="0" smtClean="0"/>
              <a:t>)</a:t>
            </a:r>
          </a:p>
          <a:p>
            <a:r>
              <a:rPr lang="en-US" dirty="0" err="1"/>
              <a:t>Buku</a:t>
            </a:r>
            <a:r>
              <a:rPr lang="en-US" dirty="0"/>
              <a:t> ajar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dilengkapi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deskripsi</a:t>
            </a:r>
            <a:r>
              <a:rPr lang="en-US" dirty="0"/>
              <a:t> </a:t>
            </a:r>
            <a:r>
              <a:rPr lang="en-US" dirty="0" err="1"/>
              <a:t>matakuliah</a:t>
            </a:r>
            <a:r>
              <a:rPr lang="en-US" dirty="0"/>
              <a:t>, </a:t>
            </a:r>
            <a:r>
              <a:rPr lang="en-US" dirty="0" err="1"/>
              <a:t>capaian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yang </a:t>
            </a:r>
            <a:r>
              <a:rPr lang="en-US" dirty="0" err="1"/>
              <a:t>diharapkan</a:t>
            </a:r>
            <a:r>
              <a:rPr lang="en-US" dirty="0"/>
              <a:t> </a:t>
            </a:r>
            <a:r>
              <a:rPr lang="en-US" dirty="0" err="1"/>
              <a:t>dicapai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pertemuan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kajian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pembahasan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soal-soal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keberhasilan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dirumuskan</a:t>
            </a:r>
            <a:r>
              <a:rPr lang="en-US" dirty="0"/>
              <a:t> </a:t>
            </a:r>
            <a:r>
              <a:rPr lang="en-US" dirty="0" err="1" smtClean="0"/>
              <a:t>sebelumnya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8430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2926"/>
            <a:ext cx="8229600" cy="952951"/>
          </a:xfrm>
        </p:spPr>
        <p:txBody>
          <a:bodyPr/>
          <a:lstStyle/>
          <a:p>
            <a:r>
              <a:rPr lang="en-US" b="1" dirty="0" smtClean="0"/>
              <a:t>FORMAT DRATF BUKU AJAR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423" y="1092348"/>
            <a:ext cx="8911673" cy="5304839"/>
          </a:xfrm>
        </p:spPr>
        <p:txBody>
          <a:bodyPr>
            <a:noAutofit/>
          </a:bodyPr>
          <a:lstStyle/>
          <a:p>
            <a:pPr marL="514350" indent="-514350">
              <a:lnSpc>
                <a:spcPct val="80000"/>
              </a:lnSpc>
              <a:buAutoNum type="arabicPeriod"/>
            </a:pPr>
            <a:r>
              <a:rPr lang="en-US" sz="2400" dirty="0" err="1" smtClean="0"/>
              <a:t>Ditulis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/>
              <a:t>kertas</a:t>
            </a:r>
            <a:r>
              <a:rPr lang="en-US" sz="2400" dirty="0"/>
              <a:t> A4 </a:t>
            </a:r>
            <a:r>
              <a:rPr lang="en-US" sz="2400" dirty="0" err="1"/>
              <a:t>dengan</a:t>
            </a:r>
            <a:r>
              <a:rPr lang="en-US" sz="2400" dirty="0"/>
              <a:t> margin </a:t>
            </a:r>
            <a:r>
              <a:rPr lang="en-US" sz="2400" dirty="0" err="1"/>
              <a:t>atas</a:t>
            </a:r>
            <a:r>
              <a:rPr lang="en-US" sz="2400" dirty="0"/>
              <a:t>, </a:t>
            </a:r>
            <a:r>
              <a:rPr lang="en-US" sz="2400" dirty="0" err="1"/>
              <a:t>kiri</a:t>
            </a:r>
            <a:r>
              <a:rPr lang="en-US" sz="2400" dirty="0"/>
              <a:t>, </a:t>
            </a:r>
            <a:r>
              <a:rPr lang="en-US" sz="2400" dirty="0" err="1"/>
              <a:t>kanan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bawah</a:t>
            </a:r>
            <a:r>
              <a:rPr lang="en-US" sz="2400" dirty="0"/>
              <a:t> </a:t>
            </a:r>
            <a:r>
              <a:rPr lang="en-US" sz="2400" dirty="0" err="1"/>
              <a:t>sebesar</a:t>
            </a:r>
            <a:r>
              <a:rPr lang="en-US" sz="2400" dirty="0"/>
              <a:t> 4, 4, 3 </a:t>
            </a:r>
            <a:r>
              <a:rPr lang="en-US" sz="2400" dirty="0" err="1"/>
              <a:t>dan</a:t>
            </a:r>
            <a:r>
              <a:rPr lang="en-US" sz="2400" dirty="0"/>
              <a:t> 3 </a:t>
            </a:r>
            <a:r>
              <a:rPr lang="en-US" sz="2400" dirty="0" smtClean="0"/>
              <a:t>cm</a:t>
            </a:r>
          </a:p>
          <a:p>
            <a:pPr marL="514350" indent="-514350">
              <a:lnSpc>
                <a:spcPct val="80000"/>
              </a:lnSpc>
              <a:buAutoNum type="arabicPeriod"/>
            </a:pPr>
            <a:r>
              <a:rPr lang="en-US" sz="2400" dirty="0" err="1"/>
              <a:t>Diketik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spasi</a:t>
            </a:r>
            <a:r>
              <a:rPr lang="en-US" sz="2400" dirty="0"/>
              <a:t> </a:t>
            </a:r>
            <a:r>
              <a:rPr lang="en-US" sz="2400" dirty="0" smtClean="0"/>
              <a:t>1,5 </a:t>
            </a:r>
            <a:r>
              <a:rPr lang="en-US" sz="2400" dirty="0" err="1"/>
              <a:t>huruf</a:t>
            </a:r>
            <a:r>
              <a:rPr lang="en-US" sz="2400" dirty="0"/>
              <a:t> </a:t>
            </a:r>
            <a:r>
              <a:rPr lang="en-US" sz="2400" i="1" dirty="0"/>
              <a:t>Times New Roman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ukuran</a:t>
            </a:r>
            <a:r>
              <a:rPr lang="en-US" sz="2400" dirty="0"/>
              <a:t> 12 </a:t>
            </a:r>
            <a:r>
              <a:rPr lang="en-US" sz="2400" dirty="0" err="1" smtClean="0"/>
              <a:t>pt</a:t>
            </a:r>
            <a:r>
              <a:rPr lang="en-US" sz="2400" dirty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jumlah</a:t>
            </a:r>
            <a:r>
              <a:rPr lang="en-US" sz="2400" dirty="0" smtClean="0"/>
              <a:t> </a:t>
            </a:r>
            <a:r>
              <a:rPr lang="en-US" sz="2400" dirty="0" err="1"/>
              <a:t>halaman</a:t>
            </a:r>
            <a:r>
              <a:rPr lang="en-US" sz="2400" dirty="0"/>
              <a:t> minimal </a:t>
            </a:r>
            <a:r>
              <a:rPr lang="en-US" sz="2400" dirty="0" err="1"/>
              <a:t>dalam</a:t>
            </a:r>
            <a:r>
              <a:rPr lang="en-US" sz="2400" dirty="0"/>
              <a:t> format </a:t>
            </a:r>
            <a:r>
              <a:rPr lang="en-US" sz="2400" i="1" dirty="0" smtClean="0"/>
              <a:t>draft</a:t>
            </a:r>
            <a:r>
              <a:rPr lang="en-US" sz="2400" dirty="0" smtClean="0"/>
              <a:t> </a:t>
            </a:r>
            <a:r>
              <a:rPr lang="en-US" sz="2400" dirty="0" err="1" smtClean="0"/>
              <a:t>buku</a:t>
            </a:r>
            <a:r>
              <a:rPr lang="en-US" sz="2400" dirty="0" smtClean="0"/>
              <a:t> ajar </a:t>
            </a:r>
            <a:r>
              <a:rPr lang="en-US" sz="2400" dirty="0" err="1"/>
              <a:t>sebanyak</a:t>
            </a:r>
            <a:r>
              <a:rPr lang="en-US" sz="2400" dirty="0"/>
              <a:t> </a:t>
            </a:r>
            <a:r>
              <a:rPr lang="en-US" sz="2400" b="1" dirty="0"/>
              <a:t>150 </a:t>
            </a:r>
            <a:r>
              <a:rPr lang="en-US" sz="2400" b="1" dirty="0" err="1"/>
              <a:t>halaman</a:t>
            </a:r>
            <a:r>
              <a:rPr lang="en-US" sz="2400" b="1" dirty="0"/>
              <a:t> </a:t>
            </a:r>
            <a:endParaRPr lang="en-US" sz="2400" b="1" dirty="0" smtClean="0"/>
          </a:p>
          <a:p>
            <a:pPr marL="514350" indent="-514350">
              <a:lnSpc>
                <a:spcPct val="80000"/>
              </a:lnSpc>
              <a:buFont typeface="Arial"/>
              <a:buAutoNum type="arabicPeriod"/>
            </a:pPr>
            <a:r>
              <a:rPr lang="en-US" sz="2400" dirty="0" err="1" smtClean="0"/>
              <a:t>Disusun</a:t>
            </a:r>
            <a:r>
              <a:rPr lang="en-US" sz="2400" dirty="0" smtClean="0"/>
              <a:t> </a:t>
            </a:r>
            <a:r>
              <a:rPr lang="en-US" sz="2400" dirty="0" err="1" smtClean="0"/>
              <a:t>berdasarkan</a:t>
            </a:r>
            <a:r>
              <a:rPr lang="en-US" sz="2400" dirty="0" smtClean="0"/>
              <a:t> </a:t>
            </a:r>
            <a:r>
              <a:rPr lang="en-US" sz="2400" dirty="0" err="1" smtClean="0"/>
              <a:t>Rencana</a:t>
            </a:r>
            <a:r>
              <a:rPr lang="en-US" sz="2400" dirty="0" smtClean="0"/>
              <a:t> </a:t>
            </a:r>
            <a:r>
              <a:rPr lang="en-US" sz="2400" dirty="0" err="1" smtClean="0"/>
              <a:t>Pembelajaran</a:t>
            </a:r>
            <a:r>
              <a:rPr lang="en-US" sz="2400" dirty="0" smtClean="0"/>
              <a:t> Semester</a:t>
            </a:r>
            <a:endParaRPr lang="en-US" sz="2400" b="1" dirty="0" smtClean="0"/>
          </a:p>
          <a:p>
            <a:pPr marL="514350" indent="-514350">
              <a:lnSpc>
                <a:spcPct val="80000"/>
              </a:lnSpc>
              <a:buAutoNum type="arabicPeriod"/>
            </a:pPr>
            <a:r>
              <a:rPr lang="en-US" sz="2400" dirty="0" err="1"/>
              <a:t>Struktur</a:t>
            </a:r>
            <a:r>
              <a:rPr lang="en-US" sz="2400" dirty="0"/>
              <a:t> </a:t>
            </a:r>
            <a:r>
              <a:rPr lang="en-US" sz="2400" dirty="0" err="1"/>
              <a:t>kalimat</a:t>
            </a:r>
            <a:r>
              <a:rPr lang="en-US" sz="2400" dirty="0"/>
              <a:t> </a:t>
            </a:r>
            <a:r>
              <a:rPr lang="en-US" sz="2400" dirty="0" err="1"/>
              <a:t>mengikuti</a:t>
            </a:r>
            <a:r>
              <a:rPr lang="en-US" sz="2400" dirty="0"/>
              <a:t> </a:t>
            </a:r>
            <a:r>
              <a:rPr lang="en-US" sz="2400" dirty="0" err="1"/>
              <a:t>kaidah</a:t>
            </a:r>
            <a:r>
              <a:rPr lang="en-US" sz="2400" dirty="0"/>
              <a:t> </a:t>
            </a:r>
            <a:r>
              <a:rPr lang="en-US" sz="2400" dirty="0" err="1"/>
              <a:t>Bahasa</a:t>
            </a:r>
            <a:r>
              <a:rPr lang="en-US" sz="2400" dirty="0"/>
              <a:t> Indonesia </a:t>
            </a:r>
            <a:r>
              <a:rPr lang="en-US" sz="2400" dirty="0" err="1"/>
              <a:t>sesuai</a:t>
            </a:r>
            <a:r>
              <a:rPr lang="en-US" sz="2400" dirty="0"/>
              <a:t> </a:t>
            </a:r>
            <a:r>
              <a:rPr lang="en-US" sz="2400" dirty="0" err="1"/>
              <a:t>Pedoman</a:t>
            </a:r>
            <a:r>
              <a:rPr lang="en-US" sz="2400" dirty="0"/>
              <a:t> </a:t>
            </a:r>
            <a:r>
              <a:rPr lang="en-US" sz="2400" dirty="0" err="1"/>
              <a:t>Umum</a:t>
            </a:r>
            <a:r>
              <a:rPr lang="en-US" sz="2400" dirty="0"/>
              <a:t> </a:t>
            </a:r>
            <a:r>
              <a:rPr lang="en-US" sz="2400" dirty="0" err="1"/>
              <a:t>Ejaan</a:t>
            </a:r>
            <a:r>
              <a:rPr lang="en-US" sz="2400" dirty="0"/>
              <a:t> </a:t>
            </a:r>
            <a:r>
              <a:rPr lang="en-US" sz="2400" dirty="0" err="1"/>
              <a:t>Bahasa</a:t>
            </a:r>
            <a:r>
              <a:rPr lang="en-US" sz="2400" dirty="0"/>
              <a:t> </a:t>
            </a:r>
            <a:r>
              <a:rPr lang="en-US" sz="2400" dirty="0" smtClean="0"/>
              <a:t>Indonesia</a:t>
            </a:r>
          </a:p>
          <a:p>
            <a:pPr marL="514350" indent="-514350">
              <a:lnSpc>
                <a:spcPct val="80000"/>
              </a:lnSpc>
              <a:buAutoNum type="arabicPeriod"/>
            </a:pPr>
            <a:r>
              <a:rPr lang="en-US" sz="2400" dirty="0" err="1" smtClean="0"/>
              <a:t>Dilengkapi</a:t>
            </a:r>
            <a:r>
              <a:rPr lang="en-US" sz="2400" dirty="0" smtClean="0"/>
              <a:t> </a:t>
            </a:r>
            <a:r>
              <a:rPr lang="en-US" sz="2400" dirty="0" err="1"/>
              <a:t>ilustrasi</a:t>
            </a:r>
            <a:r>
              <a:rPr lang="en-US" sz="2400" dirty="0"/>
              <a:t>, </a:t>
            </a:r>
            <a:r>
              <a:rPr lang="en-US" sz="2400" dirty="0" err="1"/>
              <a:t>studi</a:t>
            </a:r>
            <a:r>
              <a:rPr lang="en-US" sz="2400" dirty="0"/>
              <a:t> </a:t>
            </a:r>
            <a:r>
              <a:rPr lang="en-US" sz="2400" dirty="0" err="1" smtClean="0"/>
              <a:t>kasus</a:t>
            </a:r>
            <a:r>
              <a:rPr lang="en-US" sz="2400" dirty="0" smtClean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soal-soal</a:t>
            </a:r>
            <a:r>
              <a:rPr lang="en-US" sz="2400" dirty="0"/>
              <a:t> </a:t>
            </a:r>
            <a:r>
              <a:rPr lang="en-US" sz="2400" dirty="0" err="1" smtClean="0"/>
              <a:t>latihan</a:t>
            </a:r>
            <a:r>
              <a:rPr lang="en-US" sz="2400" dirty="0" smtClean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umpan</a:t>
            </a:r>
            <a:r>
              <a:rPr lang="en-US" sz="2400" dirty="0"/>
              <a:t> </a:t>
            </a:r>
            <a:r>
              <a:rPr lang="en-US" sz="2400" dirty="0" err="1"/>
              <a:t>balik</a:t>
            </a:r>
            <a:r>
              <a:rPr lang="en-US" sz="2400" dirty="0"/>
              <a:t> </a:t>
            </a:r>
            <a:r>
              <a:rPr lang="en-US" sz="2400" dirty="0" err="1"/>
              <a:t>bagi</a:t>
            </a:r>
            <a:r>
              <a:rPr lang="en-US" sz="2400" dirty="0"/>
              <a:t> </a:t>
            </a:r>
            <a:r>
              <a:rPr lang="en-US" sz="2400" dirty="0" err="1"/>
              <a:t>mahasiswa</a:t>
            </a:r>
            <a:r>
              <a:rPr lang="en-US" sz="2400" dirty="0"/>
              <a:t> </a:t>
            </a:r>
            <a:endParaRPr lang="en-US" sz="2400" dirty="0" smtClean="0"/>
          </a:p>
          <a:p>
            <a:pPr marL="514350" indent="-514350">
              <a:lnSpc>
                <a:spcPct val="80000"/>
              </a:lnSpc>
              <a:buAutoNum type="arabicPeriod"/>
            </a:pPr>
            <a:r>
              <a:rPr lang="en-US" sz="2400" dirty="0" err="1"/>
              <a:t>Penyajian</a:t>
            </a:r>
            <a:r>
              <a:rPr lang="en-US" sz="2400" dirty="0"/>
              <a:t> </a:t>
            </a:r>
            <a:r>
              <a:rPr lang="en-US" sz="2400" dirty="0" err="1"/>
              <a:t>gambar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grafik</a:t>
            </a:r>
            <a:r>
              <a:rPr lang="en-US" sz="2400" dirty="0"/>
              <a:t> </a:t>
            </a:r>
            <a:r>
              <a:rPr lang="en-US" sz="2400" dirty="0" err="1" smtClean="0"/>
              <a:t>berukuran</a:t>
            </a:r>
            <a:r>
              <a:rPr lang="en-US" sz="2400" dirty="0" smtClean="0"/>
              <a:t> </a:t>
            </a:r>
            <a:r>
              <a:rPr lang="en-US" sz="2400" dirty="0" err="1"/>
              <a:t>resolusi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besar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300 </a:t>
            </a:r>
            <a:r>
              <a:rPr lang="en-US" sz="2400" dirty="0" smtClean="0"/>
              <a:t>dpi</a:t>
            </a:r>
          </a:p>
          <a:p>
            <a:pPr marL="514350" indent="-514350">
              <a:lnSpc>
                <a:spcPct val="80000"/>
              </a:lnSpc>
              <a:buAutoNum type="arabicPeriod"/>
            </a:pPr>
            <a:r>
              <a:rPr lang="en-US" sz="2400" dirty="0" err="1"/>
              <a:t>Penulisan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penyajian</a:t>
            </a:r>
            <a:r>
              <a:rPr lang="en-US" sz="2400" dirty="0"/>
              <a:t> </a:t>
            </a:r>
            <a:r>
              <a:rPr lang="en-US" sz="2400" dirty="0" err="1"/>
              <a:t>daftar</a:t>
            </a:r>
            <a:r>
              <a:rPr lang="en-US" sz="2400" dirty="0"/>
              <a:t> </a:t>
            </a:r>
            <a:r>
              <a:rPr lang="en-US" sz="2400" dirty="0" err="1"/>
              <a:t>pustaka</a:t>
            </a:r>
            <a:r>
              <a:rPr lang="en-US" sz="2400" dirty="0"/>
              <a:t>/</a:t>
            </a:r>
            <a:r>
              <a:rPr lang="en-US" sz="2400" dirty="0" err="1"/>
              <a:t>rujukan</a:t>
            </a:r>
            <a:r>
              <a:rPr lang="en-US" sz="2400" dirty="0"/>
              <a:t>, </a:t>
            </a:r>
            <a:r>
              <a:rPr lang="en-US" sz="2400" dirty="0" err="1"/>
              <a:t>sitasi</a:t>
            </a:r>
            <a:r>
              <a:rPr lang="en-US" sz="2400" dirty="0"/>
              <a:t>, </a:t>
            </a:r>
            <a:r>
              <a:rPr lang="en-US" sz="2400" dirty="0" err="1"/>
              <a:t>tabel</a:t>
            </a:r>
            <a:r>
              <a:rPr lang="en-US" sz="2400" dirty="0"/>
              <a:t>, </a:t>
            </a:r>
            <a:r>
              <a:rPr lang="en-US" sz="2400" dirty="0" err="1"/>
              <a:t>gambar</a:t>
            </a:r>
            <a:r>
              <a:rPr lang="en-US" sz="2400" dirty="0"/>
              <a:t>, </a:t>
            </a:r>
            <a:r>
              <a:rPr lang="en-US" sz="2400" dirty="0" err="1"/>
              <a:t>grafik</a:t>
            </a:r>
            <a:r>
              <a:rPr lang="en-US" sz="2400" dirty="0"/>
              <a:t>, </a:t>
            </a:r>
            <a:r>
              <a:rPr lang="en-US" sz="2400" dirty="0" err="1" smtClean="0"/>
              <a:t>dan</a:t>
            </a:r>
            <a:r>
              <a:rPr lang="en-US" sz="2400" dirty="0" smtClean="0"/>
              <a:t> lain-lain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standar</a:t>
            </a:r>
            <a:r>
              <a:rPr lang="en-US" sz="2400" dirty="0"/>
              <a:t> yang </a:t>
            </a:r>
            <a:r>
              <a:rPr lang="en-US" sz="2400" dirty="0" err="1"/>
              <a:t>konsisten</a:t>
            </a:r>
            <a:r>
              <a:rPr lang="en-US" sz="2400" dirty="0"/>
              <a:t>, </a:t>
            </a:r>
            <a:r>
              <a:rPr lang="en-US" sz="2400" dirty="0" err="1"/>
              <a:t>misalnya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APA, IEEE, Harvard, ISO,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lainnya</a:t>
            </a:r>
            <a:r>
              <a:rPr lang="en-US" sz="2400" dirty="0"/>
              <a:t> </a:t>
            </a:r>
            <a:endParaRPr lang="en-US" sz="2400" dirty="0" smtClean="0"/>
          </a:p>
          <a:p>
            <a:pPr marL="514350" indent="-514350">
              <a:lnSpc>
                <a:spcPct val="80000"/>
              </a:lnSpc>
              <a:buAutoNum type="arabicPeriod"/>
            </a:pPr>
            <a:r>
              <a:rPr lang="en-US" sz="2400" dirty="0" err="1" smtClean="0"/>
              <a:t>Indeks</a:t>
            </a:r>
            <a:r>
              <a:rPr lang="en-US" sz="2400" dirty="0" smtClean="0"/>
              <a:t> </a:t>
            </a:r>
            <a:r>
              <a:rPr lang="en-US" sz="2400" dirty="0" err="1" smtClean="0"/>
              <a:t>similaritas</a:t>
            </a:r>
            <a:r>
              <a:rPr lang="en-US" sz="2400" dirty="0" smtClean="0"/>
              <a:t> </a:t>
            </a:r>
            <a:r>
              <a:rPr lang="en-US" sz="2400" dirty="0"/>
              <a:t>total </a:t>
            </a:r>
            <a:r>
              <a:rPr lang="en-US" sz="2400" dirty="0" err="1"/>
              <a:t>maksimal</a:t>
            </a:r>
            <a:r>
              <a:rPr lang="en-US" sz="2400" dirty="0"/>
              <a:t> 20% (</a:t>
            </a:r>
            <a:r>
              <a:rPr lang="en-US" sz="2400" dirty="0" err="1"/>
              <a:t>Turnitin</a:t>
            </a:r>
            <a:r>
              <a:rPr lang="en-US" sz="2400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3123357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636</TotalTime>
  <Words>920</Words>
  <Application>Microsoft Office PowerPoint</Application>
  <PresentationFormat>On-screen Show (4:3)</PresentationFormat>
  <Paragraphs>88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PANDUAN PELAKSANAAN  PROGRAM HIBAH BUKU AJAR  UNIVERSITAS JEMBER </vt:lpstr>
      <vt:lpstr>LANDASAN</vt:lpstr>
      <vt:lpstr>TUJUAN</vt:lpstr>
      <vt:lpstr>SYARAT PENGUSUL</vt:lpstr>
      <vt:lpstr>MEKANISME</vt:lpstr>
      <vt:lpstr>KRITERIA PENILAIAN</vt:lpstr>
      <vt:lpstr>SISTEMATIKA BUKU AJAR</vt:lpstr>
      <vt:lpstr>BUKU AJAR</vt:lpstr>
      <vt:lpstr>FORMAT DRATF BUKU AJAR</vt:lpstr>
      <vt:lpstr>JUDUL</vt:lpstr>
      <vt:lpstr>KATA PENGANTAR</vt:lpstr>
      <vt:lpstr>PRAKATA</vt:lpstr>
      <vt:lpstr>TINJAUAN MATAKULIAH </vt:lpstr>
      <vt:lpstr>KEMAMPUAN AKHIR YANG DIHARAPKAN </vt:lpstr>
      <vt:lpstr>RANGKUMAN</vt:lpstr>
      <vt:lpstr>BAHAN DISKUSI</vt:lpstr>
      <vt:lpstr>PowerPoint Presentation</vt:lpstr>
      <vt:lpstr>LATIHAN SOAL</vt:lpstr>
      <vt:lpstr>Terima kasih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PANDUAN PELAKSANAAN  PROGRAM HIBAH BUKU AJAR  UNIVERSITAS JEMBER</dc:title>
  <dc:creator>Banun Kusumawardani</dc:creator>
  <cp:lastModifiedBy>ASUS M32 SERIES</cp:lastModifiedBy>
  <cp:revision>49</cp:revision>
  <dcterms:created xsi:type="dcterms:W3CDTF">2020-10-12T18:59:42Z</dcterms:created>
  <dcterms:modified xsi:type="dcterms:W3CDTF">2020-10-15T07:33:20Z</dcterms:modified>
</cp:coreProperties>
</file>